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9" r:id="rId3"/>
    <p:sldId id="273" r:id="rId4"/>
    <p:sldId id="293" r:id="rId5"/>
    <p:sldId id="277" r:id="rId6"/>
    <p:sldId id="257" r:id="rId7"/>
    <p:sldId id="288" r:id="rId8"/>
    <p:sldId id="267" r:id="rId9"/>
    <p:sldId id="274" r:id="rId10"/>
    <p:sldId id="272" r:id="rId11"/>
    <p:sldId id="275" r:id="rId12"/>
    <p:sldId id="278" r:id="rId13"/>
    <p:sldId id="279" r:id="rId14"/>
    <p:sldId id="280" r:id="rId15"/>
    <p:sldId id="281" r:id="rId16"/>
    <p:sldId id="282" r:id="rId17"/>
    <p:sldId id="283" r:id="rId18"/>
    <p:sldId id="290" r:id="rId19"/>
    <p:sldId id="262" r:id="rId20"/>
    <p:sldId id="291" r:id="rId21"/>
    <p:sldId id="303" r:id="rId22"/>
    <p:sldId id="287" r:id="rId23"/>
    <p:sldId id="286" r:id="rId24"/>
    <p:sldId id="302"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p:restoredTop sz="81906"/>
  </p:normalViewPr>
  <p:slideViewPr>
    <p:cSldViewPr snapToGrid="0" snapToObjects="1">
      <p:cViewPr>
        <p:scale>
          <a:sx n="85" d="100"/>
          <a:sy n="85" d="100"/>
        </p:scale>
        <p:origin x="1064"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the number of ways we can reinforce our previously held beliefs has multiplied</a:t>
            </a:r>
            <a:endParaRPr lang="en-US" dirty="0"/>
          </a:p>
        </p:txBody>
      </p:sp>
    </p:spTree>
    <p:extLst>
      <p:ext uri="{BB962C8B-B14F-4D97-AF65-F5344CB8AC3E}">
        <p14:creationId xmlns:p14="http://schemas.microsoft.com/office/powerpoint/2010/main" val="122507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 is a bright spot – look at Alabama.</a:t>
            </a:r>
            <a:r>
              <a:rPr lang="en-US" baseline="0" dirty="0" smtClean="0"/>
              <a:t>  Seriously, when was the last time you heard someone say that?</a:t>
            </a:r>
            <a:endParaRPr lang="en-US" dirty="0"/>
          </a:p>
        </p:txBody>
      </p:sp>
    </p:spTree>
    <p:extLst>
      <p:ext uri="{BB962C8B-B14F-4D97-AF65-F5344CB8AC3E}">
        <p14:creationId xmlns:p14="http://schemas.microsoft.com/office/powerpoint/2010/main" val="180391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Guerilla suit</a:t>
            </a:r>
            <a:r>
              <a:rPr lang="en-US" baseline="0" dirty="0" smtClean="0"/>
              <a:t> </a:t>
            </a:r>
          </a:p>
          <a:p>
            <a:r>
              <a:rPr lang="en-US" baseline="0" dirty="0" smtClean="0"/>
              <a:t>Driving, drinking coffee, listening to the radio – now try to compute 76 x 15</a:t>
            </a:r>
            <a:endParaRPr lang="en-US" dirty="0"/>
          </a:p>
        </p:txBody>
      </p:sp>
    </p:spTree>
    <p:extLst>
      <p:ext uri="{BB962C8B-B14F-4D97-AF65-F5344CB8AC3E}">
        <p14:creationId xmlns:p14="http://schemas.microsoft.com/office/powerpoint/2010/main" val="145691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What</a:t>
            </a:r>
            <a:r>
              <a:rPr lang="en-US" baseline="0" dirty="0" smtClean="0"/>
              <a:t> you just experienced is what Daniel </a:t>
            </a:r>
            <a:r>
              <a:rPr lang="en-US" baseline="0" dirty="0" err="1" smtClean="0"/>
              <a:t>Kahnemen</a:t>
            </a:r>
            <a:r>
              <a:rPr lang="en-US" baseline="0" dirty="0" smtClean="0"/>
              <a:t> calls system 1 and system 2 thinking. He posits that we </a:t>
            </a:r>
            <a:endParaRPr lang="en-US" dirty="0" smtClean="0"/>
          </a:p>
          <a:p>
            <a:endParaRPr lang="en-US" dirty="0"/>
          </a:p>
        </p:txBody>
      </p:sp>
    </p:spTree>
    <p:extLst>
      <p:ext uri="{BB962C8B-B14F-4D97-AF65-F5344CB8AC3E}">
        <p14:creationId xmlns:p14="http://schemas.microsoft.com/office/powerpoint/2010/main" val="54065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like something about someone, we tend</a:t>
            </a:r>
            <a:r>
              <a:rPr lang="en-US" baseline="0" dirty="0" smtClean="0"/>
              <a:t> to adopt a very favorable impression and ignore other facts.</a:t>
            </a:r>
            <a:endParaRPr lang="en-US" dirty="0"/>
          </a:p>
        </p:txBody>
      </p:sp>
    </p:spTree>
    <p:extLst>
      <p:ext uri="{BB962C8B-B14F-4D97-AF65-F5344CB8AC3E}">
        <p14:creationId xmlns:p14="http://schemas.microsoft.com/office/powerpoint/2010/main" val="2342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like something about someone, we tend</a:t>
            </a:r>
            <a:r>
              <a:rPr lang="en-US" baseline="0" dirty="0" smtClean="0"/>
              <a:t> to adopt a very favorable impression and ignore other facts.</a:t>
            </a:r>
            <a:endParaRPr lang="en-US" dirty="0"/>
          </a:p>
        </p:txBody>
      </p:sp>
    </p:spTree>
    <p:extLst>
      <p:ext uri="{BB962C8B-B14F-4D97-AF65-F5344CB8AC3E}">
        <p14:creationId xmlns:p14="http://schemas.microsoft.com/office/powerpoint/2010/main" val="13368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Halo Effect – in a highly</a:t>
            </a:r>
            <a:r>
              <a:rPr lang="en-US" baseline="0" dirty="0" smtClean="0"/>
              <a:t> polarized society, people will make judgements much more quickly about issues, candidates and they will be much less likely to accept information about those people or institutions that runs contrary to their initial feelings.</a:t>
            </a:r>
          </a:p>
          <a:p>
            <a:endParaRPr lang="en-US" baseline="0" dirty="0" smtClean="0"/>
          </a:p>
          <a:p>
            <a:r>
              <a:rPr lang="en-US" baseline="0" dirty="0" smtClean="0"/>
              <a:t>WYSIATI - in a highly centralized media environment, people may not have access to more than one source of media and will make </a:t>
            </a:r>
            <a:r>
              <a:rPr lang="en-US" baseline="0" dirty="0" err="1" smtClean="0"/>
              <a:t>decisoin</a:t>
            </a:r>
            <a:r>
              <a:rPr lang="en-US" baseline="0" dirty="0" smtClean="0"/>
              <a:t> on that basis</a:t>
            </a:r>
          </a:p>
          <a:p>
            <a:endParaRPr lang="en-US" baseline="0" dirty="0" smtClean="0"/>
          </a:p>
          <a:p>
            <a:r>
              <a:rPr lang="en-US" dirty="0" smtClean="0"/>
              <a:t>Availability – When</a:t>
            </a:r>
            <a:r>
              <a:rPr lang="en-US" baseline="0" dirty="0" smtClean="0"/>
              <a:t> the </a:t>
            </a:r>
            <a:r>
              <a:rPr lang="en-US" baseline="0" dirty="0" err="1" smtClean="0"/>
              <a:t>algorithems</a:t>
            </a:r>
            <a:r>
              <a:rPr lang="en-US" baseline="0" dirty="0" smtClean="0"/>
              <a:t> that dictate what information you receive </a:t>
            </a:r>
            <a:r>
              <a:rPr lang="en-US" baseline="0" dirty="0" err="1" smtClean="0"/>
              <a:t>rienforce</a:t>
            </a:r>
            <a:r>
              <a:rPr lang="en-US" baseline="0" dirty="0" smtClean="0"/>
              <a:t> your views, then you will be increasing the </a:t>
            </a:r>
            <a:r>
              <a:rPr lang="en-US" baseline="0" dirty="0" err="1" smtClean="0"/>
              <a:t>likelhood</a:t>
            </a:r>
            <a:r>
              <a:rPr lang="en-US" baseline="0" dirty="0" smtClean="0"/>
              <a:t> that you can </a:t>
            </a:r>
            <a:r>
              <a:rPr lang="en-US" baseline="0" smtClean="0"/>
              <a:t>recall those beliefs in the first place</a:t>
            </a:r>
            <a:endParaRPr lang="en-US" dirty="0"/>
          </a:p>
        </p:txBody>
      </p:sp>
    </p:spTree>
    <p:extLst>
      <p:ext uri="{BB962C8B-B14F-4D97-AF65-F5344CB8AC3E}">
        <p14:creationId xmlns:p14="http://schemas.microsoft.com/office/powerpoint/2010/main" val="121906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8" r:id="rId6"/>
    <p:sldLayoutId id="2147483659" r:id="rId7"/>
    <p:sldLayoutId id="2147483660"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8.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lvl1pPr>
              <a:defRPr>
                <a:latin typeface="Helvetica Neue Thin"/>
                <a:ea typeface="Helvetica Neue Thin"/>
                <a:cs typeface="Helvetica Neue Thin"/>
                <a:sym typeface="Helvetica Neue Thin"/>
              </a:defRPr>
            </a:lvl1pPr>
          </a:lstStyle>
          <a:p>
            <a:r>
              <a:rPr dirty="0">
                <a:latin typeface="Helvetica Neue Light" charset="0"/>
                <a:ea typeface="Helvetica Neue Light" charset="0"/>
                <a:cs typeface="Helvetica Neue Light" charset="0"/>
              </a:rPr>
              <a:t>Communicating for Impact</a:t>
            </a:r>
          </a:p>
        </p:txBody>
      </p:sp>
      <p:sp>
        <p:nvSpPr>
          <p:cNvPr id="120" name="Shape 120"/>
          <p:cNvSpPr>
            <a:spLocks noGrp="1"/>
          </p:cNvSpPr>
          <p:nvPr>
            <p:ph type="subTitle" sz="quarter" idx="1"/>
          </p:nvPr>
        </p:nvSpPr>
        <p:spPr>
          <a:xfrm>
            <a:off x="9761537" y="8096175"/>
            <a:ext cx="2374901" cy="685950"/>
          </a:xfrm>
          <a:prstGeom prst="rect">
            <a:avLst/>
          </a:prstGeom>
        </p:spPr>
        <p:txBody>
          <a:bodyPr/>
          <a:lstStyle>
            <a:lvl1pPr algn="r">
              <a:defRPr>
                <a:latin typeface="Helvetica Neue Thin"/>
                <a:ea typeface="Helvetica Neue Thin"/>
                <a:cs typeface="Helvetica Neue Thin"/>
                <a:sym typeface="Helvetica Neue Thin"/>
              </a:defRPr>
            </a:lvl1pPr>
          </a:lstStyle>
          <a:p>
            <a:r>
              <a:rPr dirty="0">
                <a:latin typeface="Helvetica Neue Light" charset="0"/>
                <a:ea typeface="Helvetica Neue Light" charset="0"/>
                <a:cs typeface="Helvetica Neue Light" charset="0"/>
              </a:rPr>
              <a:t>Tad Segal</a:t>
            </a:r>
          </a:p>
        </p:txBody>
      </p:sp>
      <p:pic>
        <p:nvPicPr>
          <p:cNvPr id="121" name="OS_logo_web.png"/>
          <p:cNvPicPr>
            <a:picLocks noChangeAspect="1"/>
          </p:cNvPicPr>
          <p:nvPr/>
        </p:nvPicPr>
        <p:blipFill>
          <a:blip r:embed="rId2">
            <a:extLst/>
          </a:blip>
          <a:stretch>
            <a:fillRect/>
          </a:stretch>
        </p:blipFill>
        <p:spPr>
          <a:xfrm>
            <a:off x="476250" y="7711622"/>
            <a:ext cx="3132413" cy="145505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494" y="3330716"/>
            <a:ext cx="8305800" cy="49657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586" y="3338809"/>
            <a:ext cx="3011617" cy="3688785"/>
          </a:xfrm>
          <a:prstGeom prst="rect">
            <a:avLst/>
          </a:prstGeom>
        </p:spPr>
      </p:pic>
      <p:sp>
        <p:nvSpPr>
          <p:cNvPr id="5" name="Shape 129"/>
          <p:cNvSpPr txBox="1">
            <a:spLocks/>
          </p:cNvSpPr>
          <p:nvPr/>
        </p:nvSpPr>
        <p:spPr>
          <a:xfrm>
            <a:off x="952500" y="406400"/>
            <a:ext cx="11099800" cy="2120900"/>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mtClean="0">
                <a:latin typeface="Helvetica Neue Light" charset="0"/>
                <a:ea typeface="Helvetica Neue Light" charset="0"/>
                <a:cs typeface="Helvetica Neue Light" charset="0"/>
              </a:rPr>
              <a:t>Today’s landscape</a:t>
            </a:r>
            <a:endParaRPr lang="en-US" dirty="0">
              <a:latin typeface="Helvetica Neue Light" charset="0"/>
              <a:ea typeface="Helvetica Neue Light" charset="0"/>
              <a:cs typeface="Helvetica Neue Light" charset="0"/>
            </a:endParaRPr>
          </a:p>
        </p:txBody>
      </p:sp>
      <p:sp>
        <p:nvSpPr>
          <p:cNvPr id="7" name="Text Placeholder 4"/>
          <p:cNvSpPr txBox="1">
            <a:spLocks/>
          </p:cNvSpPr>
          <p:nvPr/>
        </p:nvSpPr>
        <p:spPr>
          <a:xfrm>
            <a:off x="5463847" y="5754102"/>
            <a:ext cx="2077096" cy="633413"/>
          </a:xfrm>
          <a:prstGeom prst="rect">
            <a:avLst/>
          </a:prstGeom>
        </p:spPr>
        <p:txBody>
          <a:bodyPr>
            <a:normAutofit fontScale="92500"/>
          </a:bodyPr>
          <a:lst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hangingPunct="1">
              <a:buFontTx/>
              <a:buNone/>
            </a:pPr>
            <a:r>
              <a:rPr lang="en-US" dirty="0" smtClean="0"/>
              <a:t>Low trust</a:t>
            </a:r>
          </a:p>
        </p:txBody>
      </p:sp>
      <p:sp>
        <p:nvSpPr>
          <p:cNvPr id="8" name="TextBox 7"/>
          <p:cNvSpPr txBox="1"/>
          <p:nvPr/>
        </p:nvSpPr>
        <p:spPr>
          <a:xfrm>
            <a:off x="4660959" y="4624981"/>
            <a:ext cx="3783087"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t>High polarization</a:t>
            </a:r>
          </a:p>
        </p:txBody>
      </p:sp>
      <p:sp>
        <p:nvSpPr>
          <p:cNvPr id="9" name="TextBox 8"/>
          <p:cNvSpPr txBox="1"/>
          <p:nvPr/>
        </p:nvSpPr>
        <p:spPr>
          <a:xfrm>
            <a:off x="4162151" y="6829268"/>
            <a:ext cx="46804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Media consolidation</a:t>
            </a:r>
          </a:p>
        </p:txBody>
      </p:sp>
      <p:sp>
        <p:nvSpPr>
          <p:cNvPr id="10" name="TextBox 9"/>
          <p:cNvSpPr txBox="1"/>
          <p:nvPr/>
        </p:nvSpPr>
        <p:spPr>
          <a:xfrm>
            <a:off x="3713953" y="7958389"/>
            <a:ext cx="55768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Self </a:t>
            </a:r>
            <a:r>
              <a:rPr lang="en-US" dirty="0" smtClean="0"/>
              <a:t>reinforcing </a:t>
            </a:r>
            <a:r>
              <a:rPr lang="en-US" dirty="0"/>
              <a:t>selection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892" y="3357665"/>
            <a:ext cx="5097004" cy="281854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0252" y="6619465"/>
            <a:ext cx="2984500" cy="2730500"/>
          </a:xfrm>
          <a:prstGeom prst="rect">
            <a:avLst/>
          </a:prstGeom>
        </p:spPr>
      </p:pic>
    </p:spTree>
    <p:extLst>
      <p:ext uri="{BB962C8B-B14F-4D97-AF65-F5344CB8AC3E}">
        <p14:creationId xmlns:p14="http://schemas.microsoft.com/office/powerpoint/2010/main" val="1240062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500"/>
                                        <p:tgtEl>
                                          <p:spTgt spid="8"/>
                                        </p:tgtEl>
                                      </p:cBhvr>
                                    </p:animEffect>
                                    <p:set>
                                      <p:cBhvr>
                                        <p:cTn id="7" dur="1" fill="hold">
                                          <p:stCondLst>
                                            <p:cond delay="1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500"/>
                                        <p:tgtEl>
                                          <p:spTgt spid="7"/>
                                        </p:tgtEl>
                                      </p:cBhvr>
                                    </p:animEffect>
                                    <p:set>
                                      <p:cBhvr>
                                        <p:cTn id="10" dur="1" fill="hold">
                                          <p:stCondLst>
                                            <p:cond delay="1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500"/>
                                        <p:tgtEl>
                                          <p:spTgt spid="10"/>
                                        </p:tgtEl>
                                      </p:cBhvr>
                                    </p:animEffect>
                                    <p:set>
                                      <p:cBhvr>
                                        <p:cTn id="13" dur="1" fill="hold">
                                          <p:stCondLst>
                                            <p:cond delay="1499"/>
                                          </p:stCondLst>
                                        </p:cTn>
                                        <p:tgtEl>
                                          <p:spTgt spid="10"/>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0 -1.5625E-6 L -0.27185 -0.49365 " pathEditMode="relative" rAng="0" ptsTypes="AA">
                                      <p:cBhvr>
                                        <p:cTn id="15" dur="1500" fill="hold"/>
                                        <p:tgtEl>
                                          <p:spTgt spid="9"/>
                                        </p:tgtEl>
                                        <p:attrNameLst>
                                          <p:attrName>ppt_x</p:attrName>
                                          <p:attrName>ppt_y</p:attrName>
                                        </p:attrNameLst>
                                      </p:cBhvr>
                                      <p:rCtr x="-13599" y="-24691"/>
                                    </p:animMotion>
                                  </p:childTnLst>
                                </p:cTn>
                              </p:par>
                              <p:par>
                                <p:cTn id="16" presetID="1" presetClass="entr" presetSubtype="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9"/>
          <p:cNvSpPr txBox="1">
            <a:spLocks/>
          </p:cNvSpPr>
          <p:nvPr/>
        </p:nvSpPr>
        <p:spPr>
          <a:xfrm>
            <a:off x="952500" y="406400"/>
            <a:ext cx="11099800" cy="2120900"/>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mtClean="0">
                <a:latin typeface="Helvetica Neue Light" charset="0"/>
                <a:ea typeface="Helvetica Neue Light" charset="0"/>
                <a:cs typeface="Helvetica Neue Light" charset="0"/>
              </a:rPr>
              <a:t>Today’s landscape</a:t>
            </a:r>
            <a:endParaRPr lang="en-US" dirty="0">
              <a:latin typeface="Helvetica Neue Light" charset="0"/>
              <a:ea typeface="Helvetica Neue Light" charset="0"/>
              <a:cs typeface="Helvetica Neue Light" charset="0"/>
            </a:endParaRPr>
          </a:p>
        </p:txBody>
      </p:sp>
      <p:sp>
        <p:nvSpPr>
          <p:cNvPr id="7" name="Text Placeholder 4"/>
          <p:cNvSpPr txBox="1">
            <a:spLocks/>
          </p:cNvSpPr>
          <p:nvPr/>
        </p:nvSpPr>
        <p:spPr>
          <a:xfrm>
            <a:off x="5463846" y="5567672"/>
            <a:ext cx="2077096" cy="633413"/>
          </a:xfrm>
          <a:prstGeom prst="rect">
            <a:avLst/>
          </a:prstGeom>
        </p:spPr>
        <p:txBody>
          <a:bodyPr>
            <a:normAutofit fontScale="92500"/>
          </a:bodyPr>
          <a:lst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hangingPunct="1">
              <a:buFontTx/>
              <a:buNone/>
            </a:pPr>
            <a:r>
              <a:rPr lang="en-US" dirty="0" smtClean="0"/>
              <a:t>Low trust</a:t>
            </a:r>
          </a:p>
        </p:txBody>
      </p:sp>
      <p:sp>
        <p:nvSpPr>
          <p:cNvPr id="8" name="TextBox 7"/>
          <p:cNvSpPr txBox="1"/>
          <p:nvPr/>
        </p:nvSpPr>
        <p:spPr>
          <a:xfrm>
            <a:off x="4610850" y="4345336"/>
            <a:ext cx="3783087"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t>High polarization</a:t>
            </a:r>
            <a:endParaRPr lang="en-US" dirty="0"/>
          </a:p>
        </p:txBody>
      </p:sp>
      <p:sp>
        <p:nvSpPr>
          <p:cNvPr id="9" name="TextBox 8"/>
          <p:cNvSpPr txBox="1"/>
          <p:nvPr/>
        </p:nvSpPr>
        <p:spPr>
          <a:xfrm>
            <a:off x="4162150" y="6736053"/>
            <a:ext cx="46804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Media consolidation</a:t>
            </a:r>
          </a:p>
        </p:txBody>
      </p:sp>
      <p:sp>
        <p:nvSpPr>
          <p:cNvPr id="10" name="TextBox 9"/>
          <p:cNvSpPr txBox="1"/>
          <p:nvPr/>
        </p:nvSpPr>
        <p:spPr>
          <a:xfrm>
            <a:off x="3713953" y="7958389"/>
            <a:ext cx="55768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Self reinforcing selection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905" y="3359358"/>
            <a:ext cx="8418095" cy="55422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333" y="3490630"/>
            <a:ext cx="7583237" cy="56834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751" y="3490285"/>
            <a:ext cx="10380682" cy="42171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751" y="3359358"/>
            <a:ext cx="10058400" cy="6070244"/>
          </a:xfrm>
          <a:prstGeom prst="rect">
            <a:avLst/>
          </a:prstGeom>
        </p:spPr>
      </p:pic>
    </p:spTree>
    <p:extLst>
      <p:ext uri="{BB962C8B-B14F-4D97-AF65-F5344CB8AC3E}">
        <p14:creationId xmlns:p14="http://schemas.microsoft.com/office/powerpoint/2010/main" val="467502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500"/>
                                        <p:tgtEl>
                                          <p:spTgt spid="9"/>
                                        </p:tgtEl>
                                      </p:cBhvr>
                                    </p:animEffect>
                                    <p:set>
                                      <p:cBhvr>
                                        <p:cTn id="7" dur="1" fill="hold">
                                          <p:stCondLst>
                                            <p:cond delay="1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500"/>
                                        <p:tgtEl>
                                          <p:spTgt spid="8"/>
                                        </p:tgtEl>
                                      </p:cBhvr>
                                    </p:animEffect>
                                    <p:set>
                                      <p:cBhvr>
                                        <p:cTn id="10" dur="1" fill="hold">
                                          <p:stCondLst>
                                            <p:cond delay="1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500"/>
                                        <p:tgtEl>
                                          <p:spTgt spid="7"/>
                                        </p:tgtEl>
                                      </p:cBhvr>
                                    </p:animEffect>
                                    <p:set>
                                      <p:cBhvr>
                                        <p:cTn id="13" dur="1" fill="hold">
                                          <p:stCondLst>
                                            <p:cond delay="1499"/>
                                          </p:stCondLst>
                                        </p:cTn>
                                        <p:tgtEl>
                                          <p:spTgt spid="7"/>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0.0022 0.00424 L -0.27295 -0.59196 " pathEditMode="relative" ptsTypes="AA">
                                      <p:cBhvr>
                                        <p:cTn id="15" dur="1500" fill="hold"/>
                                        <p:tgtEl>
                                          <p:spTgt spid="10"/>
                                        </p:tgtEl>
                                        <p:attrNameLst>
                                          <p:attrName>ppt_x</p:attrName>
                                          <p:attrName>ppt_y</p:attrName>
                                        </p:attrNameLst>
                                      </p:cBhvr>
                                    </p:animMotion>
                                  </p:childTnLst>
                                </p:cTn>
                              </p:par>
                              <p:par>
                                <p:cTn id="16" presetID="1" presetClass="entr" presetSubtype="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1000"/>
                                        <p:tgtEl>
                                          <p:spTgt spid="3"/>
                                        </p:tgtEl>
                                      </p:cBhvr>
                                    </p:animEffect>
                                  </p:childTnLst>
                                </p:cTn>
                              </p:par>
                            </p:childTnLst>
                          </p:cTn>
                        </p:par>
                        <p:par>
                          <p:cTn id="27" fill="hold">
                            <p:stCondLst>
                              <p:cond delay="1500"/>
                            </p:stCondLst>
                            <p:childTnLst>
                              <p:par>
                                <p:cTn id="28" presetID="9" presetClass="exit" presetSubtype="0" fill="hold" nodeType="afterEffect">
                                  <p:stCondLst>
                                    <p:cond delay="0"/>
                                  </p:stCondLst>
                                  <p:childTnLst>
                                    <p:animEffect transition="out" filter="dissolve">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childTnLst>
                          </p:cTn>
                        </p:par>
                        <p:par>
                          <p:cTn id="31" fill="hold">
                            <p:stCondLst>
                              <p:cond delay="2500"/>
                            </p:stCondLst>
                            <p:childTnLst>
                              <p:par>
                                <p:cTn id="32" presetID="9"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1000"/>
                                        <p:tgtEl>
                                          <p:spTgt spid="4"/>
                                        </p:tgtEl>
                                      </p:cBhvr>
                                    </p:animEffect>
                                  </p:childTnLst>
                                </p:cTn>
                              </p:par>
                            </p:childTnLst>
                          </p:cTn>
                        </p:par>
                        <p:par>
                          <p:cTn id="35" fill="hold">
                            <p:stCondLst>
                              <p:cond delay="3500"/>
                            </p:stCondLst>
                            <p:childTnLst>
                              <p:par>
                                <p:cTn id="36" presetID="9" presetClass="exit" presetSubtype="0" fill="hold" nodeType="afterEffect">
                                  <p:stCondLst>
                                    <p:cond delay="0"/>
                                  </p:stCondLst>
                                  <p:childTnLst>
                                    <p:animEffect transition="out" filter="dissolv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childTnLst>
                          </p:cTn>
                        </p:par>
                        <p:par>
                          <p:cTn id="39" fill="hold">
                            <p:stCondLst>
                              <p:cond delay="4500"/>
                            </p:stCondLst>
                            <p:childTnLst>
                              <p:par>
                                <p:cTn id="40" presetID="9"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TextBox 3"/>
          <p:cNvSpPr txBox="1"/>
          <p:nvPr/>
        </p:nvSpPr>
        <p:spPr>
          <a:xfrm>
            <a:off x="2521487" y="4015171"/>
            <a:ext cx="7961825"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We’re politically</a:t>
            </a:r>
            <a:r>
              <a:rPr kumimoji="0" lang="en-US" sz="3800" b="0" i="0" u="none" strike="noStrike" cap="none" spc="0" normalizeH="0" dirty="0" smtClean="0">
                <a:ln>
                  <a:noFill/>
                </a:ln>
                <a:solidFill>
                  <a:srgbClr val="FFFFFF"/>
                </a:solidFill>
                <a:effectLst/>
                <a:uFillTx/>
                <a:latin typeface="+mn-lt"/>
                <a:ea typeface="+mn-ea"/>
                <a:cs typeface="+mn-cs"/>
                <a:sym typeface="Helvetica Light"/>
              </a:rPr>
              <a:t> polarized</a:t>
            </a:r>
            <a:endParaRPr kumimoji="0" lang="en-US" sz="3800" b="0" i="0" u="none" strike="noStrike" cap="none" spc="0" normalizeH="0" baseline="0" dirty="0" smtClean="0">
              <a:ln>
                <a:noFill/>
              </a:ln>
              <a:solidFill>
                <a:srgbClr val="FFFFFF"/>
              </a:solidFill>
              <a:effectLst/>
              <a:uFillTx/>
              <a:latin typeface="+mn-lt"/>
              <a:ea typeface="+mn-ea"/>
              <a:cs typeface="+mn-cs"/>
              <a:sym typeface="Helvetica Light"/>
            </a:endParaRPr>
          </a:p>
        </p:txBody>
      </p:sp>
      <p:sp>
        <p:nvSpPr>
          <p:cNvPr id="5" name="TextBox 4"/>
          <p:cNvSpPr txBox="1"/>
          <p:nvPr/>
        </p:nvSpPr>
        <p:spPr>
          <a:xfrm>
            <a:off x="2521487" y="5161905"/>
            <a:ext cx="7961825"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We don’t have much trust</a:t>
            </a:r>
          </a:p>
        </p:txBody>
      </p:sp>
      <p:sp>
        <p:nvSpPr>
          <p:cNvPr id="6" name="TextBox 5"/>
          <p:cNvSpPr txBox="1"/>
          <p:nvPr/>
        </p:nvSpPr>
        <p:spPr>
          <a:xfrm>
            <a:off x="2521487" y="6308639"/>
            <a:ext cx="9125870"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dirty="0" smtClean="0"/>
              <a:t>We have centralized ownership of media</a:t>
            </a:r>
            <a:endParaRPr kumimoji="0" lang="en-US" sz="3800" b="0" i="0" u="none" strike="noStrike" cap="none" spc="0" normalizeH="0" baseline="0" dirty="0" smtClean="0">
              <a:ln>
                <a:noFill/>
              </a:ln>
              <a:solidFill>
                <a:srgbClr val="FFFFFF"/>
              </a:solidFill>
              <a:effectLst/>
              <a:uFillTx/>
              <a:latin typeface="+mn-lt"/>
              <a:ea typeface="+mn-ea"/>
              <a:cs typeface="+mn-cs"/>
              <a:sym typeface="Helvetica Light"/>
            </a:endParaRPr>
          </a:p>
        </p:txBody>
      </p:sp>
      <p:sp>
        <p:nvSpPr>
          <p:cNvPr id="7" name="TextBox 6"/>
          <p:cNvSpPr txBox="1"/>
          <p:nvPr/>
        </p:nvSpPr>
        <p:spPr>
          <a:xfrm>
            <a:off x="2521487" y="7455373"/>
            <a:ext cx="8676165"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dirty="0" smtClean="0"/>
              <a:t>We’re </a:t>
            </a:r>
            <a:r>
              <a:rPr lang="en-US" smtClean="0"/>
              <a:t>getting high on our own supply</a:t>
            </a:r>
            <a:endParaRPr kumimoji="0" lang="en-US" sz="3800" b="0" i="0" u="none" strike="noStrike" cap="none" spc="0" normalizeH="0" baseline="0" dirty="0" smtClean="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125685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638300"/>
            <a:ext cx="10464800" cy="1329752"/>
          </a:xfrm>
        </p:spPr>
        <p:txBody>
          <a:bodyPr/>
          <a:lstStyle/>
          <a:p>
            <a:r>
              <a:rPr lang="en-US" dirty="0" smtClean="0"/>
              <a:t>Group Exercise</a:t>
            </a:r>
            <a:endParaRPr lang="en-US" dirty="0"/>
          </a:p>
        </p:txBody>
      </p:sp>
      <p:sp>
        <p:nvSpPr>
          <p:cNvPr id="3" name="Text Placeholder 2"/>
          <p:cNvSpPr>
            <a:spLocks noGrp="1"/>
          </p:cNvSpPr>
          <p:nvPr>
            <p:ph type="body" sz="quarter" idx="1"/>
          </p:nvPr>
        </p:nvSpPr>
        <p:spPr>
          <a:xfrm>
            <a:off x="1270000" y="4324662"/>
            <a:ext cx="10464800" cy="2480872"/>
          </a:xfrm>
        </p:spPr>
        <p:txBody>
          <a:bodyPr>
            <a:normAutofit/>
          </a:bodyPr>
          <a:lstStyle/>
          <a:p>
            <a:r>
              <a:rPr lang="en-US" dirty="0" smtClean="0"/>
              <a:t>Look at the following words</a:t>
            </a:r>
          </a:p>
          <a:p>
            <a:r>
              <a:rPr lang="en-US" dirty="0" smtClean="0"/>
              <a:t>For each word say its color out loud</a:t>
            </a:r>
          </a:p>
          <a:p>
            <a:r>
              <a:rPr lang="en-US" dirty="0" smtClean="0"/>
              <a:t>Do NOT read the word – just say its color</a:t>
            </a:r>
          </a:p>
          <a:p>
            <a:r>
              <a:rPr lang="en-US" dirty="0" smtClean="0"/>
              <a:t>Say the color as quickly as you can</a:t>
            </a:r>
            <a:endParaRPr lang="en-US" dirty="0"/>
          </a:p>
        </p:txBody>
      </p:sp>
    </p:spTree>
    <p:extLst>
      <p:ext uri="{BB962C8B-B14F-4D97-AF65-F5344CB8AC3E}">
        <p14:creationId xmlns:p14="http://schemas.microsoft.com/office/powerpoint/2010/main" val="86202858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494" y="2053653"/>
            <a:ext cx="10094399" cy="5333791"/>
          </a:xfrm>
          <a:prstGeom prst="rect">
            <a:avLst/>
          </a:prstGeom>
        </p:spPr>
      </p:pic>
    </p:spTree>
    <p:extLst>
      <p:ext uri="{BB962C8B-B14F-4D97-AF65-F5344CB8AC3E}">
        <p14:creationId xmlns:p14="http://schemas.microsoft.com/office/powerpoint/2010/main" val="18323236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77" y="1936695"/>
            <a:ext cx="10080677" cy="5822173"/>
          </a:xfrm>
          <a:prstGeom prst="rect">
            <a:avLst/>
          </a:prstGeom>
        </p:spPr>
      </p:pic>
    </p:spTree>
    <p:extLst>
      <p:ext uri="{BB962C8B-B14F-4D97-AF65-F5344CB8AC3E}">
        <p14:creationId xmlns:p14="http://schemas.microsoft.com/office/powerpoint/2010/main" val="9477514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Cognitive Heuristics</a:t>
            </a:r>
            <a:endParaRPr lang="en-US" dirty="0"/>
          </a:p>
        </p:txBody>
      </p:sp>
      <p:sp>
        <p:nvSpPr>
          <p:cNvPr id="4" name="Text Placeholder 3"/>
          <p:cNvSpPr>
            <a:spLocks noGrp="1"/>
          </p:cNvSpPr>
          <p:nvPr>
            <p:ph type="body" sz="half" idx="1"/>
          </p:nvPr>
        </p:nvSpPr>
        <p:spPr>
          <a:xfrm>
            <a:off x="547765" y="2392142"/>
            <a:ext cx="5334000" cy="6286500"/>
          </a:xfrm>
        </p:spPr>
        <p:txBody>
          <a:bodyPr/>
          <a:lstStyle/>
          <a:p>
            <a:pPr marL="0" indent="0">
              <a:buNone/>
            </a:pPr>
            <a:r>
              <a:rPr lang="en-US" dirty="0" err="1" smtClean="0"/>
              <a:t>Kahneman</a:t>
            </a:r>
            <a:r>
              <a:rPr lang="en-US" dirty="0" smtClean="0"/>
              <a:t>: System 1 shortcuts</a:t>
            </a:r>
          </a:p>
          <a:p>
            <a:pPr marL="0" indent="0">
              <a:buNone/>
            </a:pPr>
            <a:r>
              <a:rPr lang="en-US" dirty="0" smtClean="0"/>
              <a:t>Energy saving behavior</a:t>
            </a:r>
          </a:p>
          <a:p>
            <a:pPr marL="0" indent="0">
              <a:buNone/>
            </a:pPr>
            <a:r>
              <a:rPr lang="en-US" dirty="0" smtClean="0"/>
              <a:t>Unconscious / subconscious</a:t>
            </a:r>
          </a:p>
          <a:p>
            <a:pPr marL="0" indent="0">
              <a:buNone/>
            </a:pPr>
            <a:r>
              <a:rPr lang="en-US" dirty="0" smtClean="0"/>
              <a:t>Low/high information sensitive</a:t>
            </a:r>
          </a:p>
          <a:p>
            <a:pPr marL="0" indent="0">
              <a:buNone/>
            </a:pPr>
            <a:r>
              <a:rPr lang="en-US" dirty="0" smtClean="0"/>
              <a:t>Marketers’ friend</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2392142"/>
            <a:ext cx="6580057" cy="4984892"/>
          </a:xfrm>
          <a:prstGeom prst="rect">
            <a:avLst/>
          </a:prstGeom>
        </p:spPr>
      </p:pic>
    </p:spTree>
    <p:extLst>
      <p:ext uri="{BB962C8B-B14F-4D97-AF65-F5344CB8AC3E}">
        <p14:creationId xmlns:p14="http://schemas.microsoft.com/office/powerpoint/2010/main" val="27645248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Cognitive Heuristics</a:t>
            </a:r>
            <a:endParaRPr lang="en-US" dirty="0"/>
          </a:p>
        </p:txBody>
      </p:sp>
      <p:sp>
        <p:nvSpPr>
          <p:cNvPr id="4" name="Text Placeholder 3"/>
          <p:cNvSpPr>
            <a:spLocks noGrp="1"/>
          </p:cNvSpPr>
          <p:nvPr>
            <p:ph type="body" sz="half" idx="1"/>
          </p:nvPr>
        </p:nvSpPr>
        <p:spPr>
          <a:xfrm>
            <a:off x="547765" y="2392142"/>
            <a:ext cx="6422661" cy="1820094"/>
          </a:xfrm>
        </p:spPr>
        <p:txBody>
          <a:bodyPr>
            <a:normAutofit/>
          </a:bodyPr>
          <a:lstStyle/>
          <a:p>
            <a:pPr marL="0" indent="0">
              <a:buNone/>
            </a:pPr>
            <a:r>
              <a:rPr lang="en-US" sz="4000" smtClean="0"/>
              <a:t>Halo Effect &amp; Sequencing</a:t>
            </a:r>
            <a:endParaRPr lang="en-US" sz="4000" dirty="0" smtClean="0"/>
          </a:p>
        </p:txBody>
      </p:sp>
      <p:sp>
        <p:nvSpPr>
          <p:cNvPr id="2" name="TextBox 1"/>
          <p:cNvSpPr txBox="1"/>
          <p:nvPr/>
        </p:nvSpPr>
        <p:spPr>
          <a:xfrm>
            <a:off x="6700601" y="4494427"/>
            <a:ext cx="5936105"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Alan: </a:t>
            </a:r>
          </a:p>
          <a:p>
            <a:pPr marL="0" marR="0" indent="0" algn="ctr" defTabSz="584200" rtl="0" fontAlgn="auto" latinLnBrk="0" hangingPunct="0">
              <a:lnSpc>
                <a:spcPct val="100000"/>
              </a:lnSpc>
              <a:spcBef>
                <a:spcPts val="0"/>
              </a:spcBef>
              <a:spcAft>
                <a:spcPts val="0"/>
              </a:spcAft>
              <a:buClrTx/>
              <a:buSzTx/>
              <a:buFontTx/>
              <a:buNone/>
              <a:tabLst/>
            </a:pPr>
            <a:r>
              <a:rPr lang="en-US" dirty="0" smtClean="0"/>
              <a:t>Intelligent – industrious –impulsive – critical – stubborn – envious </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TextBox 5"/>
          <p:cNvSpPr txBox="1"/>
          <p:nvPr/>
        </p:nvSpPr>
        <p:spPr>
          <a:xfrm>
            <a:off x="6700602" y="4494427"/>
            <a:ext cx="5936105"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Ben: </a:t>
            </a:r>
          </a:p>
          <a:p>
            <a:pPr marL="0" marR="0" indent="0" algn="ctr" defTabSz="584200" rtl="0" fontAlgn="auto" latinLnBrk="0" hangingPunct="0">
              <a:lnSpc>
                <a:spcPct val="100000"/>
              </a:lnSpc>
              <a:spcBef>
                <a:spcPts val="0"/>
              </a:spcBef>
              <a:spcAft>
                <a:spcPts val="0"/>
              </a:spcAft>
              <a:buClrTx/>
              <a:buSzTx/>
              <a:buFontTx/>
              <a:buNone/>
              <a:tabLst/>
            </a:pPr>
            <a:r>
              <a:rPr lang="en-US" dirty="0" smtClean="0"/>
              <a:t>Envious– stubborn – critical – impulsive – industrious – intelligent  </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TextBox 4"/>
          <p:cNvSpPr txBox="1"/>
          <p:nvPr/>
        </p:nvSpPr>
        <p:spPr>
          <a:xfrm>
            <a:off x="8252082" y="4494427"/>
            <a:ext cx="2833141" cy="687368"/>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err="1" smtClean="0">
                <a:ln>
                  <a:noFill/>
                </a:ln>
                <a:solidFill>
                  <a:sysClr val="windowText" lastClr="000000"/>
                </a:solidFill>
                <a:effectLst/>
                <a:uFillTx/>
                <a:latin typeface="+mn-lt"/>
                <a:ea typeface="+mn-ea"/>
                <a:cs typeface="+mn-cs"/>
                <a:sym typeface="Helvetica Light"/>
              </a:rPr>
              <a:t>Nguyan</a:t>
            </a:r>
            <a:endParaRPr kumimoji="0" lang="en-US" sz="3800" b="0" i="0" u="none" strike="noStrike" cap="none" spc="0" normalizeH="0" baseline="0" dirty="0">
              <a:ln>
                <a:noFill/>
              </a:ln>
              <a:solidFill>
                <a:sysClr val="windowText" lastClr="000000"/>
              </a:solidFill>
              <a:effectLst/>
              <a:uFillTx/>
              <a:latin typeface="+mn-lt"/>
              <a:ea typeface="+mn-ea"/>
              <a:cs typeface="+mn-cs"/>
              <a:sym typeface="Helvetica Light"/>
            </a:endParaRPr>
          </a:p>
        </p:txBody>
      </p:sp>
    </p:spTree>
    <p:extLst>
      <p:ext uri="{BB962C8B-B14F-4D97-AF65-F5344CB8AC3E}">
        <p14:creationId xmlns:p14="http://schemas.microsoft.com/office/powerpoint/2010/main" val="848946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2" nodeType="clickEffect">
                                  <p:stCondLst>
                                    <p:cond delay="0"/>
                                  </p:stCondLst>
                                  <p:childTnLst>
                                    <p:animMotion origin="layout" path="M 1.79688E-6 2.5E-6 L -0.47363 0.21631 " pathEditMode="relative" rAng="0" ptsTypes="AA">
                                      <p:cBhvr>
                                        <p:cTn id="16" dur="2000" fill="hold"/>
                                        <p:tgtEl>
                                          <p:spTgt spid="2"/>
                                        </p:tgtEl>
                                        <p:attrNameLst>
                                          <p:attrName>ppt_x</p:attrName>
                                          <p:attrName>ppt_y</p:attrName>
                                        </p:attrNameLst>
                                      </p:cBhvr>
                                      <p:rCtr x="-23682" y="10807"/>
                                    </p:animMotion>
                                  </p:childTnLst>
                                </p:cTn>
                              </p:par>
                              <p:par>
                                <p:cTn id="17" presetID="1" presetClass="entr" presetSubtype="0" fill="hold" grpId="3"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6"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Cognitive Heuristics</a:t>
            </a:r>
            <a:endParaRPr lang="en-US" dirty="0"/>
          </a:p>
        </p:txBody>
      </p:sp>
      <p:sp>
        <p:nvSpPr>
          <p:cNvPr id="4" name="Text Placeholder 3"/>
          <p:cNvSpPr>
            <a:spLocks noGrp="1"/>
          </p:cNvSpPr>
          <p:nvPr>
            <p:ph type="body" sz="half" idx="1"/>
          </p:nvPr>
        </p:nvSpPr>
        <p:spPr>
          <a:xfrm>
            <a:off x="547765" y="2392142"/>
            <a:ext cx="7082228" cy="1820094"/>
          </a:xfrm>
        </p:spPr>
        <p:txBody>
          <a:bodyPr>
            <a:normAutofit/>
          </a:bodyPr>
          <a:lstStyle/>
          <a:p>
            <a:pPr marL="0" indent="0">
              <a:buNone/>
            </a:pPr>
            <a:r>
              <a:rPr lang="en-US" sz="4000" dirty="0" smtClean="0"/>
              <a:t>Halo Effect &amp; Sequencing</a:t>
            </a:r>
          </a:p>
        </p:txBody>
      </p:sp>
      <p:sp>
        <p:nvSpPr>
          <p:cNvPr id="8" name="TextBox 7"/>
          <p:cNvSpPr txBox="1"/>
          <p:nvPr/>
        </p:nvSpPr>
        <p:spPr>
          <a:xfrm>
            <a:off x="547765" y="4246508"/>
            <a:ext cx="542643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WYSIATI</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Text Placeholder 3"/>
          <p:cNvSpPr txBox="1">
            <a:spLocks/>
          </p:cNvSpPr>
          <p:nvPr/>
        </p:nvSpPr>
        <p:spPr>
          <a:xfrm>
            <a:off x="547765" y="4968149"/>
            <a:ext cx="7082228" cy="18200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381000" marR="0" indent="-381000" algn="l" defTabSz="584200" rtl="0" latinLnBrk="0">
              <a:lnSpc>
                <a:spcPct val="100000"/>
              </a:lnSpc>
              <a:spcBef>
                <a:spcPts val="3800"/>
              </a:spcBef>
              <a:spcAft>
                <a:spcPts val="0"/>
              </a:spcAft>
              <a:buClrTx/>
              <a:buSzPct val="75000"/>
              <a:buFontTx/>
              <a:buChar char="•"/>
              <a:tabLst/>
              <a:defRPr sz="2800" b="0" i="0" u="none" strike="noStrike" cap="none" spc="0" baseline="0">
                <a:ln>
                  <a:noFill/>
                </a:ln>
                <a:solidFill>
                  <a:srgbClr val="FFFFFF"/>
                </a:solidFill>
                <a:uFillTx/>
                <a:latin typeface="+mn-lt"/>
                <a:ea typeface="+mn-ea"/>
                <a:cs typeface="+mn-cs"/>
                <a:sym typeface="Helvetica Light"/>
              </a:defRPr>
            </a:lvl1pPr>
            <a:lvl2pPr marL="762000" marR="0" indent="-381000" algn="l" defTabSz="584200" rtl="0" latinLnBrk="0">
              <a:lnSpc>
                <a:spcPct val="100000"/>
              </a:lnSpc>
              <a:spcBef>
                <a:spcPts val="3800"/>
              </a:spcBef>
              <a:spcAft>
                <a:spcPts val="0"/>
              </a:spcAft>
              <a:buClrTx/>
              <a:buSzPct val="75000"/>
              <a:buFontTx/>
              <a:buChar char="•"/>
              <a:tabLst/>
              <a:defRPr sz="2800" b="0" i="0" u="none" strike="noStrike" cap="none" spc="0" baseline="0">
                <a:ln>
                  <a:noFill/>
                </a:ln>
                <a:solidFill>
                  <a:srgbClr val="FFFFFF"/>
                </a:solidFill>
                <a:uFillTx/>
                <a:latin typeface="+mn-lt"/>
                <a:ea typeface="+mn-ea"/>
                <a:cs typeface="+mn-cs"/>
                <a:sym typeface="Helvetica Light"/>
              </a:defRPr>
            </a:lvl2pPr>
            <a:lvl3pPr marL="1143000" marR="0" indent="-381000" algn="l" defTabSz="584200" rtl="0" latinLnBrk="0">
              <a:lnSpc>
                <a:spcPct val="100000"/>
              </a:lnSpc>
              <a:spcBef>
                <a:spcPts val="3800"/>
              </a:spcBef>
              <a:spcAft>
                <a:spcPts val="0"/>
              </a:spcAft>
              <a:buClrTx/>
              <a:buSzPct val="75000"/>
              <a:buFontTx/>
              <a:buChar char="•"/>
              <a:tabLst/>
              <a:defRPr sz="2800" b="0" i="0" u="none" strike="noStrike" cap="none" spc="0" baseline="0">
                <a:ln>
                  <a:noFill/>
                </a:ln>
                <a:solidFill>
                  <a:srgbClr val="FFFFFF"/>
                </a:solidFill>
                <a:uFillTx/>
                <a:latin typeface="+mn-lt"/>
                <a:ea typeface="+mn-ea"/>
                <a:cs typeface="+mn-cs"/>
                <a:sym typeface="Helvetica Light"/>
              </a:defRPr>
            </a:lvl3pPr>
            <a:lvl4pPr marL="1524000" marR="0" indent="-381000" algn="l" defTabSz="584200" rtl="0" latinLnBrk="0">
              <a:lnSpc>
                <a:spcPct val="100000"/>
              </a:lnSpc>
              <a:spcBef>
                <a:spcPts val="3800"/>
              </a:spcBef>
              <a:spcAft>
                <a:spcPts val="0"/>
              </a:spcAft>
              <a:buClrTx/>
              <a:buSzPct val="75000"/>
              <a:buFontTx/>
              <a:buChar char="•"/>
              <a:tabLst/>
              <a:defRPr sz="2800" b="0" i="0" u="none" strike="noStrike" cap="none" spc="0" baseline="0">
                <a:ln>
                  <a:noFill/>
                </a:ln>
                <a:solidFill>
                  <a:srgbClr val="FFFFFF"/>
                </a:solidFill>
                <a:uFillTx/>
                <a:latin typeface="+mn-lt"/>
                <a:ea typeface="+mn-ea"/>
                <a:cs typeface="+mn-cs"/>
                <a:sym typeface="Helvetica Light"/>
              </a:defRPr>
            </a:lvl4pPr>
            <a:lvl5pPr marL="1905000" marR="0" indent="-381000" algn="l" defTabSz="584200" rtl="0" latinLnBrk="0">
              <a:lnSpc>
                <a:spcPct val="100000"/>
              </a:lnSpc>
              <a:spcBef>
                <a:spcPts val="3800"/>
              </a:spcBef>
              <a:spcAft>
                <a:spcPts val="0"/>
              </a:spcAft>
              <a:buClrTx/>
              <a:buSzPct val="75000"/>
              <a:buFontTx/>
              <a:buChar char="•"/>
              <a:tabLst/>
              <a:defRPr sz="2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hangingPunct="1">
              <a:buFontTx/>
              <a:buNone/>
            </a:pPr>
            <a:r>
              <a:rPr lang="en-US" sz="4000" dirty="0" smtClean="0"/>
              <a:t>Availability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204" y="4212236"/>
            <a:ext cx="6337300" cy="4445000"/>
          </a:xfrm>
          <a:prstGeom prst="rect">
            <a:avLst/>
          </a:prstGeom>
        </p:spPr>
      </p:pic>
    </p:spTree>
    <p:extLst>
      <p:ext uri="{BB962C8B-B14F-4D97-AF65-F5344CB8AC3E}">
        <p14:creationId xmlns:p14="http://schemas.microsoft.com/office/powerpoint/2010/main" val="105931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Cognitive Heuristics</a:t>
            </a:r>
            <a:endParaRPr lang="en-US" dirty="0"/>
          </a:p>
        </p:txBody>
      </p:sp>
      <p:sp>
        <p:nvSpPr>
          <p:cNvPr id="5" name="TextBox 4"/>
          <p:cNvSpPr txBox="1"/>
          <p:nvPr/>
        </p:nvSpPr>
        <p:spPr>
          <a:xfrm>
            <a:off x="1753849" y="3726673"/>
            <a:ext cx="10613036"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smtClean="0"/>
              <a:t>Current landscape reinforces &amp; increases dependence on heuristics</a:t>
            </a:r>
          </a:p>
          <a:p>
            <a:pPr algn="l"/>
            <a:endParaRPr lang="en-US" dirty="0" smtClean="0"/>
          </a:p>
          <a:p>
            <a:pPr marL="0" marR="0" indent="0" algn="l" defTabSz="584200" rtl="0" fontAlgn="auto" latinLnBrk="0" hangingPunct="0">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4304940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4381" y="2368421"/>
            <a:ext cx="11602386" cy="5355312"/>
          </a:xfrm>
          <a:prstGeom prst="rect">
            <a:avLst/>
          </a:prstGeom>
        </p:spPr>
        <p:txBody>
          <a:bodyPr wrap="square">
            <a:spAutoFit/>
          </a:bodyPr>
          <a:lstStyle/>
          <a:p>
            <a:pPr algn="l"/>
            <a:r>
              <a:rPr lang="en-US" dirty="0" smtClean="0"/>
              <a:t>FEMC Planning Committee</a:t>
            </a:r>
          </a:p>
          <a:p>
            <a:pPr algn="l"/>
            <a:endParaRPr lang="en-US" dirty="0" smtClean="0"/>
          </a:p>
          <a:p>
            <a:pPr algn="l"/>
            <a:r>
              <a:rPr lang="en-US" dirty="0" smtClean="0"/>
              <a:t>Jim Duncan</a:t>
            </a:r>
          </a:p>
          <a:p>
            <a:pPr algn="l"/>
            <a:r>
              <a:rPr lang="en-US" dirty="0" err="1"/>
              <a:t>Mim</a:t>
            </a:r>
            <a:r>
              <a:rPr lang="en-US" dirty="0"/>
              <a:t> Pendleton </a:t>
            </a:r>
            <a:endParaRPr lang="en-US" dirty="0" smtClean="0"/>
          </a:p>
          <a:p>
            <a:pPr algn="l"/>
            <a:r>
              <a:rPr lang="en-US" dirty="0"/>
              <a:t>Jen Pontius </a:t>
            </a:r>
            <a:endParaRPr lang="en-US" dirty="0" smtClean="0"/>
          </a:p>
          <a:p>
            <a:pPr algn="l"/>
            <a:r>
              <a:rPr lang="en-US" dirty="0"/>
              <a:t>John Truong </a:t>
            </a:r>
            <a:endParaRPr lang="en-US" dirty="0" smtClean="0"/>
          </a:p>
          <a:p>
            <a:pPr algn="l"/>
            <a:r>
              <a:rPr lang="en-US" dirty="0" smtClean="0"/>
              <a:t>Joanne </a:t>
            </a:r>
            <a:r>
              <a:rPr lang="en-US" dirty="0" err="1"/>
              <a:t>Garton</a:t>
            </a:r>
            <a:r>
              <a:rPr lang="en-US" dirty="0"/>
              <a:t> (Vermont Department of Forests, Parks and Recreation)</a:t>
            </a:r>
          </a:p>
          <a:p>
            <a:pPr algn="l"/>
            <a:r>
              <a:rPr lang="en-US" dirty="0" smtClean="0"/>
              <a:t>Tom </a:t>
            </a:r>
            <a:r>
              <a:rPr lang="en-US" dirty="0"/>
              <a:t>Rogers (Vermont Fish and Wildlife Department</a:t>
            </a:r>
            <a:r>
              <a:rPr lang="en-US" dirty="0" smtClean="0"/>
              <a:t>)</a:t>
            </a:r>
            <a:endParaRPr lang="en-US" dirty="0"/>
          </a:p>
        </p:txBody>
      </p:sp>
    </p:spTree>
    <p:extLst>
      <p:ext uri="{BB962C8B-B14F-4D97-AF65-F5344CB8AC3E}">
        <p14:creationId xmlns:p14="http://schemas.microsoft.com/office/powerpoint/2010/main" val="129417867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Cognitive Heuristics </a:t>
            </a:r>
            <a:endParaRPr lang="en-US" dirty="0"/>
          </a:p>
        </p:txBody>
      </p:sp>
      <p:sp>
        <p:nvSpPr>
          <p:cNvPr id="4" name="TextBox 3"/>
          <p:cNvSpPr txBox="1"/>
          <p:nvPr/>
        </p:nvSpPr>
        <p:spPr>
          <a:xfrm>
            <a:off x="1783830" y="2234913"/>
            <a:ext cx="8754255"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smtClean="0"/>
              <a:t>Understanding </a:t>
            </a:r>
            <a:r>
              <a:rPr lang="en-US" dirty="0"/>
              <a:t>h</a:t>
            </a:r>
            <a:r>
              <a:rPr lang="en-US" dirty="0" smtClean="0"/>
              <a:t>euristics helps:</a:t>
            </a:r>
          </a:p>
          <a:p>
            <a:pPr algn="l"/>
            <a:endParaRPr lang="en-US" dirty="0" smtClean="0"/>
          </a:p>
          <a:p>
            <a:pPr algn="l"/>
            <a:endParaRPr lang="en-US" dirty="0" smtClean="0"/>
          </a:p>
          <a:p>
            <a:pPr algn="l"/>
            <a:r>
              <a:rPr lang="en-US" dirty="0" smtClean="0"/>
              <a:t>Sequence </a:t>
            </a:r>
            <a:r>
              <a:rPr lang="en-US" dirty="0"/>
              <a:t>your messages</a:t>
            </a:r>
          </a:p>
          <a:p>
            <a:pPr algn="l"/>
            <a:endParaRPr lang="en-US" dirty="0"/>
          </a:p>
          <a:p>
            <a:pPr algn="l"/>
            <a:r>
              <a:rPr lang="en-US" dirty="0"/>
              <a:t>Frame your story</a:t>
            </a:r>
          </a:p>
          <a:p>
            <a:pPr algn="l"/>
            <a:endParaRPr lang="en-US" dirty="0"/>
          </a:p>
          <a:p>
            <a:pPr algn="l"/>
            <a:r>
              <a:rPr lang="en-US" dirty="0"/>
              <a:t>Understand </a:t>
            </a:r>
            <a:r>
              <a:rPr lang="en-US" dirty="0" smtClean="0"/>
              <a:t>your audience </a:t>
            </a:r>
            <a:endParaRPr lang="en-US" dirty="0"/>
          </a:p>
          <a:p>
            <a:pPr marL="0" marR="0" indent="0" algn="ctr" defTabSz="584200" rtl="0" fontAlgn="auto" latinLnBrk="0" hangingPunct="0">
              <a:lnSpc>
                <a:spcPct val="100000"/>
              </a:lnSpc>
              <a:spcBef>
                <a:spcPts val="0"/>
              </a:spcBef>
              <a:spcAft>
                <a:spcPts val="0"/>
              </a:spcAft>
              <a:buClrTx/>
              <a:buSzTx/>
              <a:buFontTx/>
              <a:buNone/>
              <a:tabLst/>
            </a:pP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2278919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Audience &amp; Motivation</a:t>
            </a:r>
            <a:endParaRPr lang="en-US" dirty="0"/>
          </a:p>
        </p:txBody>
      </p:sp>
      <p:sp>
        <p:nvSpPr>
          <p:cNvPr id="4" name="TextBox 3"/>
          <p:cNvSpPr txBox="1"/>
          <p:nvPr/>
        </p:nvSpPr>
        <p:spPr>
          <a:xfrm>
            <a:off x="1783830" y="3112076"/>
            <a:ext cx="8754255"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US" dirty="0" smtClean="0"/>
          </a:p>
          <a:p>
            <a:pPr algn="l"/>
            <a:r>
              <a:rPr lang="en-US" dirty="0" smtClean="0"/>
              <a:t>Who are our audiences?</a:t>
            </a:r>
          </a:p>
          <a:p>
            <a:pPr algn="l"/>
            <a:endParaRPr lang="en-US" dirty="0" smtClean="0"/>
          </a:p>
          <a:p>
            <a:pPr algn="l"/>
            <a:endParaRPr lang="en-US" dirty="0"/>
          </a:p>
          <a:p>
            <a:pPr algn="l"/>
            <a:r>
              <a:rPr lang="en-US" dirty="0" smtClean="0"/>
              <a:t>What motivates them?</a:t>
            </a:r>
            <a:endParaRPr lang="en-US" dirty="0"/>
          </a:p>
          <a:p>
            <a:pPr marL="0" marR="0" indent="0" algn="ctr" defTabSz="584200" rtl="0" fontAlgn="auto" latinLnBrk="0" hangingPunct="0">
              <a:lnSpc>
                <a:spcPct val="100000"/>
              </a:lnSpc>
              <a:spcBef>
                <a:spcPts val="0"/>
              </a:spcBef>
              <a:spcAft>
                <a:spcPts val="0"/>
              </a:spcAft>
              <a:buClrTx/>
              <a:buSzTx/>
              <a:buFontTx/>
              <a:buNone/>
              <a:tabLst/>
            </a:pP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9711892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Audience Model:</a:t>
            </a:r>
            <a:br>
              <a:rPr lang="en-US" dirty="0" smtClean="0"/>
            </a:br>
            <a:endParaRPr lang="en-US" dirty="0"/>
          </a:p>
        </p:txBody>
      </p:sp>
      <p:sp>
        <p:nvSpPr>
          <p:cNvPr id="3" name="TextBox 2"/>
          <p:cNvSpPr txBox="1"/>
          <p:nvPr/>
        </p:nvSpPr>
        <p:spPr>
          <a:xfrm>
            <a:off x="1558976" y="3233784"/>
            <a:ext cx="1049332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3200" b="1" i="0" u="none" strike="noStrike" cap="none" spc="0" normalizeH="0" baseline="0" dirty="0" smtClean="0">
                <a:ln>
                  <a:noFill/>
                </a:ln>
                <a:solidFill>
                  <a:srgbClr val="FFFFFF"/>
                </a:solidFill>
                <a:effectLst/>
                <a:uFillTx/>
                <a:sym typeface="Helvetica Light"/>
              </a:rPr>
              <a:t>Architects</a:t>
            </a:r>
            <a:r>
              <a:rPr kumimoji="0" lang="en-US" sz="3200" b="0" i="0" u="none" strike="noStrike" cap="none" spc="0" normalizeH="0" baseline="0" dirty="0" smtClean="0">
                <a:ln>
                  <a:noFill/>
                </a:ln>
                <a:solidFill>
                  <a:srgbClr val="FFFFFF"/>
                </a:solidFill>
                <a:effectLst/>
                <a:uFillTx/>
                <a:sym typeface="Helvetica Light"/>
              </a:rPr>
              <a:t> - </a:t>
            </a:r>
            <a:r>
              <a:rPr lang="en-US" sz="3200" dirty="0"/>
              <a:t>create new thinking and propose new solutions to </a:t>
            </a:r>
            <a:r>
              <a:rPr lang="en-US" sz="3200" dirty="0" smtClean="0"/>
              <a:t>help create change</a:t>
            </a:r>
            <a:endParaRPr kumimoji="0" lang="en-US" sz="3200" b="0" i="0" u="none" strike="noStrike" cap="none" spc="0" normalizeH="0" baseline="0" dirty="0">
              <a:ln>
                <a:noFill/>
              </a:ln>
              <a:solidFill>
                <a:srgbClr val="FFFFFF"/>
              </a:solidFill>
              <a:effectLst/>
              <a:uFillTx/>
              <a:sym typeface="Helvetica Light"/>
            </a:endParaRPr>
          </a:p>
        </p:txBody>
      </p:sp>
      <p:sp>
        <p:nvSpPr>
          <p:cNvPr id="4" name="TextBox 3"/>
          <p:cNvSpPr txBox="1"/>
          <p:nvPr/>
        </p:nvSpPr>
        <p:spPr>
          <a:xfrm>
            <a:off x="1558975" y="4629118"/>
            <a:ext cx="1049332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3200" b="1" i="0" u="none" strike="noStrike" cap="none" spc="0" normalizeH="0" baseline="0" dirty="0" smtClean="0">
                <a:ln>
                  <a:noFill/>
                </a:ln>
                <a:solidFill>
                  <a:srgbClr val="FFFFFF"/>
                </a:solidFill>
                <a:effectLst/>
                <a:uFillTx/>
                <a:sym typeface="Helvetica Light"/>
              </a:rPr>
              <a:t>Influencers</a:t>
            </a:r>
            <a:r>
              <a:rPr kumimoji="0" lang="en-US" sz="3200" b="0" i="0" u="none" strike="noStrike" cap="none" spc="0" normalizeH="0" baseline="0" dirty="0" smtClean="0">
                <a:ln>
                  <a:noFill/>
                </a:ln>
                <a:solidFill>
                  <a:srgbClr val="FFFFFF"/>
                </a:solidFill>
                <a:effectLst/>
                <a:uFillTx/>
                <a:sym typeface="Helvetica Light"/>
              </a:rPr>
              <a:t> – Don’t have direct power, but </a:t>
            </a:r>
            <a:r>
              <a:rPr lang="en-US" sz="3200" dirty="0"/>
              <a:t>can shape the debate and influence </a:t>
            </a:r>
            <a:r>
              <a:rPr lang="en-US" sz="3200" dirty="0" smtClean="0"/>
              <a:t>change</a:t>
            </a:r>
            <a:endParaRPr kumimoji="0" lang="en-US" sz="3200" b="0" i="0" u="none" strike="noStrike" cap="none" spc="0" normalizeH="0" baseline="0" dirty="0">
              <a:ln>
                <a:noFill/>
              </a:ln>
              <a:solidFill>
                <a:srgbClr val="FFFFFF"/>
              </a:solidFill>
              <a:effectLst/>
              <a:uFillTx/>
              <a:sym typeface="Helvetica Light"/>
            </a:endParaRPr>
          </a:p>
        </p:txBody>
      </p:sp>
      <p:sp>
        <p:nvSpPr>
          <p:cNvPr id="6" name="TextBox 5"/>
          <p:cNvSpPr txBox="1"/>
          <p:nvPr/>
        </p:nvSpPr>
        <p:spPr>
          <a:xfrm>
            <a:off x="1558975" y="6270674"/>
            <a:ext cx="1049332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3200" b="1" i="0" u="none" strike="noStrike" cap="none" spc="0" normalizeH="0" baseline="0" dirty="0" smtClean="0">
                <a:ln>
                  <a:noFill/>
                </a:ln>
                <a:solidFill>
                  <a:srgbClr val="FFFFFF"/>
                </a:solidFill>
                <a:effectLst/>
                <a:uFillTx/>
                <a:sym typeface="Helvetica Light"/>
              </a:rPr>
              <a:t>Decision Makers </a:t>
            </a:r>
            <a:r>
              <a:rPr kumimoji="0" lang="en-US" sz="3200" b="0" i="0" u="none" strike="noStrike" cap="none" spc="0" normalizeH="0" baseline="0" dirty="0" smtClean="0">
                <a:ln>
                  <a:noFill/>
                </a:ln>
                <a:solidFill>
                  <a:srgbClr val="FFFFFF"/>
                </a:solidFill>
                <a:effectLst/>
                <a:uFillTx/>
                <a:sym typeface="Helvetica Light"/>
              </a:rPr>
              <a:t>– Have the authority</a:t>
            </a:r>
            <a:r>
              <a:rPr kumimoji="0" lang="en-US" sz="3200" b="0" i="0" u="none" strike="noStrike" cap="none" spc="0" normalizeH="0" dirty="0" smtClean="0">
                <a:ln>
                  <a:noFill/>
                </a:ln>
                <a:solidFill>
                  <a:srgbClr val="FFFFFF"/>
                </a:solidFill>
                <a:effectLst/>
                <a:uFillTx/>
                <a:sym typeface="Helvetica Light"/>
              </a:rPr>
              <a:t> to </a:t>
            </a:r>
            <a:r>
              <a:rPr lang="en-US" sz="3200" dirty="0" smtClean="0"/>
              <a:t>create change</a:t>
            </a:r>
            <a:endParaRPr kumimoji="0" lang="en-US" sz="32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558975" y="7173566"/>
            <a:ext cx="1049332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3200" b="1" i="0" u="none" strike="noStrike" cap="none" spc="0" normalizeH="0" baseline="0" dirty="0" smtClean="0">
                <a:ln>
                  <a:noFill/>
                </a:ln>
                <a:solidFill>
                  <a:srgbClr val="FFFFFF"/>
                </a:solidFill>
                <a:effectLst/>
                <a:uFillTx/>
                <a:sym typeface="Helvetica Light"/>
              </a:rPr>
              <a:t>Implementers</a:t>
            </a:r>
            <a:r>
              <a:rPr lang="en-US" sz="3200" b="1" dirty="0"/>
              <a:t> </a:t>
            </a:r>
            <a:r>
              <a:rPr kumimoji="0" lang="en-US" sz="3200" b="0" i="0" u="none" strike="noStrike" cap="none" spc="0" normalizeH="0" baseline="0" dirty="0" smtClean="0">
                <a:ln>
                  <a:noFill/>
                </a:ln>
                <a:solidFill>
                  <a:srgbClr val="FFFFFF"/>
                </a:solidFill>
                <a:effectLst/>
                <a:uFillTx/>
                <a:sym typeface="Helvetica Light"/>
              </a:rPr>
              <a:t>- </a:t>
            </a:r>
            <a:r>
              <a:rPr lang="en-US" sz="3200" dirty="0"/>
              <a:t>individuals, organizations and institutions who are ultimately tasked with carrying out the change </a:t>
            </a:r>
            <a:endParaRPr kumimoji="0" lang="en-US" sz="32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668794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46302" y="87981"/>
            <a:ext cx="11099800" cy="1422400"/>
          </a:xfrm>
        </p:spPr>
        <p:txBody>
          <a:bodyPr/>
          <a:lstStyle/>
          <a:p>
            <a:r>
              <a:rPr lang="en-US" dirty="0" smtClean="0"/>
              <a:t>Motivation</a:t>
            </a:r>
            <a:endParaRPr lang="en-US" dirty="0"/>
          </a:p>
        </p:txBody>
      </p:sp>
      <p:grpSp>
        <p:nvGrpSpPr>
          <p:cNvPr id="28" name="Group 27"/>
          <p:cNvGrpSpPr/>
          <p:nvPr/>
        </p:nvGrpSpPr>
        <p:grpSpPr>
          <a:xfrm>
            <a:off x="5166321" y="4056192"/>
            <a:ext cx="3059764" cy="3059764"/>
            <a:chOff x="5166321" y="4056192"/>
            <a:chExt cx="3059764" cy="3059764"/>
          </a:xfrm>
        </p:grpSpPr>
        <p:pic>
          <p:nvPicPr>
            <p:cNvPr id="15" name="Picture 14"/>
            <p:cNvPicPr>
              <a:picLocks noChangeAspect="1"/>
            </p:cNvPicPr>
            <p:nvPr/>
          </p:nvPicPr>
          <p:blipFill>
            <a:blip r:embed="rId2"/>
            <a:stretch>
              <a:fillRect/>
            </a:stretch>
          </p:blipFill>
          <p:spPr>
            <a:xfrm>
              <a:off x="5166321" y="4056192"/>
              <a:ext cx="3059764" cy="3059764"/>
            </a:xfrm>
            <a:prstGeom prst="rect">
              <a:avLst/>
            </a:prstGeom>
          </p:spPr>
        </p:pic>
        <p:sp>
          <p:nvSpPr>
            <p:cNvPr id="17" name="TextBox 16"/>
            <p:cNvSpPr txBox="1"/>
            <p:nvPr/>
          </p:nvSpPr>
          <p:spPr>
            <a:xfrm>
              <a:off x="5422038" y="4950002"/>
              <a:ext cx="2548328"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chemeClr val="tx2">
                      <a:lumMod val="10000"/>
                    </a:schemeClr>
                  </a:solidFill>
                  <a:effectLst/>
                  <a:uFillTx/>
                  <a:latin typeface="+mn-lt"/>
                  <a:ea typeface="+mn-ea"/>
                  <a:cs typeface="+mn-cs"/>
                  <a:sym typeface="Helvetica Light"/>
                </a:rPr>
                <a:t>Motivation Model</a:t>
              </a:r>
              <a:endParaRPr kumimoji="0" lang="en-US" sz="3800" b="0" i="0" u="none" strike="noStrike" cap="none" spc="0" normalizeH="0" baseline="0" dirty="0">
                <a:ln>
                  <a:noFill/>
                </a:ln>
                <a:solidFill>
                  <a:schemeClr val="tx2">
                    <a:lumMod val="10000"/>
                  </a:schemeClr>
                </a:solidFill>
                <a:effectLst/>
                <a:uFillTx/>
                <a:latin typeface="+mn-lt"/>
                <a:ea typeface="+mn-ea"/>
                <a:cs typeface="+mn-cs"/>
                <a:sym typeface="Helvetica Light"/>
              </a:endParaRPr>
            </a:p>
          </p:txBody>
        </p:sp>
      </p:grpSp>
      <p:grpSp>
        <p:nvGrpSpPr>
          <p:cNvPr id="29" name="Group 28"/>
          <p:cNvGrpSpPr/>
          <p:nvPr/>
        </p:nvGrpSpPr>
        <p:grpSpPr>
          <a:xfrm>
            <a:off x="5761893" y="1493377"/>
            <a:ext cx="1868619" cy="1868619"/>
            <a:chOff x="5761893" y="1493377"/>
            <a:chExt cx="1868619" cy="1868619"/>
          </a:xfrm>
        </p:grpSpPr>
        <p:pic>
          <p:nvPicPr>
            <p:cNvPr id="22" name="Picture 21"/>
            <p:cNvPicPr>
              <a:picLocks noChangeAspect="1"/>
            </p:cNvPicPr>
            <p:nvPr/>
          </p:nvPicPr>
          <p:blipFill>
            <a:blip r:embed="rId2"/>
            <a:stretch>
              <a:fillRect/>
            </a:stretch>
          </p:blipFill>
          <p:spPr>
            <a:xfrm>
              <a:off x="5761893" y="1493377"/>
              <a:ext cx="1868619" cy="1868619"/>
            </a:xfrm>
            <a:prstGeom prst="rect">
              <a:avLst/>
            </a:prstGeom>
          </p:spPr>
        </p:pic>
        <p:sp>
          <p:nvSpPr>
            <p:cNvPr id="26" name="TextBox 25"/>
            <p:cNvSpPr txBox="1"/>
            <p:nvPr/>
          </p:nvSpPr>
          <p:spPr>
            <a:xfrm>
              <a:off x="5876594" y="2076829"/>
              <a:ext cx="16392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smtClean="0">
                  <a:ln>
                    <a:noFill/>
                  </a:ln>
                  <a:solidFill>
                    <a:schemeClr val="tx2">
                      <a:lumMod val="10000"/>
                    </a:schemeClr>
                  </a:solidFill>
                  <a:effectLst/>
                  <a:uFillTx/>
                  <a:latin typeface="Helvetica Neue Medium" charset="0"/>
                  <a:ea typeface="Helvetica Neue Medium" charset="0"/>
                  <a:cs typeface="Helvetica Neue Medium" charset="0"/>
                  <a:sym typeface="Helvetica Light"/>
                </a:rPr>
                <a:t>Financial</a:t>
              </a:r>
              <a:endParaRPr kumimoji="0" lang="en-US" sz="2800" u="none" strike="noStrike" cap="none" spc="0" normalizeH="0" baseline="0" dirty="0">
                <a:ln>
                  <a:noFill/>
                </a:ln>
                <a:solidFill>
                  <a:schemeClr val="tx2">
                    <a:lumMod val="10000"/>
                  </a:schemeClr>
                </a:solidFill>
                <a:effectLst/>
                <a:uFillTx/>
                <a:latin typeface="Helvetica Neue Medium" charset="0"/>
                <a:ea typeface="Helvetica Neue Medium" charset="0"/>
                <a:cs typeface="Helvetica Neue Medium" charset="0"/>
                <a:sym typeface="Helvetica Light"/>
              </a:endParaRPr>
            </a:p>
          </p:txBody>
        </p:sp>
      </p:grpSp>
      <p:grpSp>
        <p:nvGrpSpPr>
          <p:cNvPr id="33" name="Group 32"/>
          <p:cNvGrpSpPr/>
          <p:nvPr/>
        </p:nvGrpSpPr>
        <p:grpSpPr>
          <a:xfrm>
            <a:off x="8727810" y="3361996"/>
            <a:ext cx="1868619" cy="1868619"/>
            <a:chOff x="8727810" y="3361996"/>
            <a:chExt cx="1868619" cy="1868619"/>
          </a:xfrm>
        </p:grpSpPr>
        <p:pic>
          <p:nvPicPr>
            <p:cNvPr id="24" name="Picture 23"/>
            <p:cNvPicPr>
              <a:picLocks noChangeAspect="1"/>
            </p:cNvPicPr>
            <p:nvPr/>
          </p:nvPicPr>
          <p:blipFill>
            <a:blip r:embed="rId2"/>
            <a:stretch>
              <a:fillRect/>
            </a:stretch>
          </p:blipFill>
          <p:spPr>
            <a:xfrm>
              <a:off x="8727810" y="3361996"/>
              <a:ext cx="1868619" cy="1868619"/>
            </a:xfrm>
            <a:prstGeom prst="rect">
              <a:avLst/>
            </a:prstGeom>
          </p:spPr>
        </p:pic>
        <p:sp>
          <p:nvSpPr>
            <p:cNvPr id="27" name="TextBox 26"/>
            <p:cNvSpPr txBox="1"/>
            <p:nvPr/>
          </p:nvSpPr>
          <p:spPr>
            <a:xfrm>
              <a:off x="8842511" y="3729863"/>
              <a:ext cx="163921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smtClean="0">
                  <a:ln>
                    <a:noFill/>
                  </a:ln>
                  <a:solidFill>
                    <a:schemeClr val="tx2">
                      <a:lumMod val="10000"/>
                    </a:schemeClr>
                  </a:solidFill>
                  <a:effectLst/>
                  <a:uFillTx/>
                  <a:latin typeface="Helvetica Neue Medium" charset="0"/>
                  <a:ea typeface="Helvetica Neue Medium" charset="0"/>
                  <a:cs typeface="Helvetica Neue Medium" charset="0"/>
                  <a:sym typeface="Helvetica Light"/>
                </a:rPr>
                <a:t>Peer</a:t>
              </a:r>
            </a:p>
            <a:p>
              <a:pPr marL="0" marR="0" indent="0" algn="ctr" defTabSz="584200" rtl="0" fontAlgn="auto" latinLnBrk="0" hangingPunct="0">
                <a:lnSpc>
                  <a:spcPct val="100000"/>
                </a:lnSpc>
                <a:spcBef>
                  <a:spcPts val="0"/>
                </a:spcBef>
                <a:spcAft>
                  <a:spcPts val="0"/>
                </a:spcAft>
                <a:buClrTx/>
                <a:buSzTx/>
                <a:buFontTx/>
                <a:buNone/>
                <a:tabLst/>
              </a:pPr>
              <a:r>
                <a:rPr lang="en-US" sz="2800" dirty="0" smtClean="0">
                  <a:solidFill>
                    <a:schemeClr val="tx2">
                      <a:lumMod val="10000"/>
                    </a:schemeClr>
                  </a:solidFill>
                  <a:latin typeface="Helvetica Neue Medium" charset="0"/>
                  <a:ea typeface="Helvetica Neue Medium" charset="0"/>
                  <a:cs typeface="Helvetica Neue Medium" charset="0"/>
                </a:rPr>
                <a:t>Pressure</a:t>
              </a:r>
              <a:endParaRPr kumimoji="0" lang="en-US" sz="2800" u="none" strike="noStrike" cap="none" spc="0" normalizeH="0" baseline="0" dirty="0">
                <a:ln>
                  <a:noFill/>
                </a:ln>
                <a:solidFill>
                  <a:schemeClr val="tx2">
                    <a:lumMod val="10000"/>
                  </a:schemeClr>
                </a:solidFill>
                <a:effectLst/>
                <a:uFillTx/>
                <a:latin typeface="Helvetica Neue Medium" charset="0"/>
                <a:ea typeface="Helvetica Neue Medium" charset="0"/>
                <a:cs typeface="Helvetica Neue Medium" charset="0"/>
                <a:sym typeface="Helvetica Light"/>
              </a:endParaRPr>
            </a:p>
          </p:txBody>
        </p:sp>
      </p:grpSp>
      <p:grpSp>
        <p:nvGrpSpPr>
          <p:cNvPr id="34" name="Group 33"/>
          <p:cNvGrpSpPr/>
          <p:nvPr/>
        </p:nvGrpSpPr>
        <p:grpSpPr>
          <a:xfrm>
            <a:off x="7882671" y="6913713"/>
            <a:ext cx="2255642" cy="1868619"/>
            <a:chOff x="7882671" y="6913713"/>
            <a:chExt cx="2255642" cy="1868619"/>
          </a:xfrm>
        </p:grpSpPr>
        <p:pic>
          <p:nvPicPr>
            <p:cNvPr id="25" name="Picture 24"/>
            <p:cNvPicPr>
              <a:picLocks noChangeAspect="1"/>
            </p:cNvPicPr>
            <p:nvPr/>
          </p:nvPicPr>
          <p:blipFill>
            <a:blip r:embed="rId2"/>
            <a:stretch>
              <a:fillRect/>
            </a:stretch>
          </p:blipFill>
          <p:spPr>
            <a:xfrm>
              <a:off x="8076183" y="6913713"/>
              <a:ext cx="1868619" cy="1868619"/>
            </a:xfrm>
            <a:prstGeom prst="rect">
              <a:avLst/>
            </a:prstGeom>
          </p:spPr>
        </p:pic>
        <p:sp>
          <p:nvSpPr>
            <p:cNvPr id="30" name="TextBox 29"/>
            <p:cNvSpPr txBox="1"/>
            <p:nvPr/>
          </p:nvSpPr>
          <p:spPr>
            <a:xfrm>
              <a:off x="7882671" y="7574190"/>
              <a:ext cx="22556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u="none" strike="noStrike" cap="none" spc="0" normalizeH="0" baseline="0" dirty="0" smtClean="0">
                  <a:ln>
                    <a:noFill/>
                  </a:ln>
                  <a:solidFill>
                    <a:schemeClr val="tx2">
                      <a:lumMod val="10000"/>
                    </a:schemeClr>
                  </a:solidFill>
                  <a:effectLst/>
                  <a:uFillTx/>
                  <a:latin typeface="Helvetica Neue Medium" charset="0"/>
                  <a:ea typeface="Helvetica Neue Medium" charset="0"/>
                  <a:cs typeface="Helvetica Neue Medium" charset="0"/>
                  <a:sym typeface="Helvetica Light"/>
                </a:rPr>
                <a:t>Competition</a:t>
              </a:r>
              <a:endParaRPr kumimoji="0" lang="en-US" sz="2400" u="none" strike="noStrike" cap="none" spc="0" normalizeH="0" baseline="0" dirty="0">
                <a:ln>
                  <a:noFill/>
                </a:ln>
                <a:solidFill>
                  <a:schemeClr val="tx2">
                    <a:lumMod val="10000"/>
                  </a:schemeClr>
                </a:solidFill>
                <a:effectLst/>
                <a:uFillTx/>
                <a:latin typeface="Helvetica Neue Medium" charset="0"/>
                <a:ea typeface="Helvetica Neue Medium" charset="0"/>
                <a:cs typeface="Helvetica Neue Medium" charset="0"/>
                <a:sym typeface="Helvetica Light"/>
              </a:endParaRPr>
            </a:p>
          </p:txBody>
        </p:sp>
      </p:grpSp>
      <p:grpSp>
        <p:nvGrpSpPr>
          <p:cNvPr id="35" name="Group 34"/>
          <p:cNvGrpSpPr/>
          <p:nvPr/>
        </p:nvGrpSpPr>
        <p:grpSpPr>
          <a:xfrm>
            <a:off x="3471417" y="6913712"/>
            <a:ext cx="1868619" cy="1868619"/>
            <a:chOff x="3471417" y="6913712"/>
            <a:chExt cx="1868619" cy="1868619"/>
          </a:xfrm>
        </p:grpSpPr>
        <p:pic>
          <p:nvPicPr>
            <p:cNvPr id="23" name="Picture 22"/>
            <p:cNvPicPr>
              <a:picLocks noChangeAspect="1"/>
            </p:cNvPicPr>
            <p:nvPr/>
          </p:nvPicPr>
          <p:blipFill>
            <a:blip r:embed="rId2"/>
            <a:stretch>
              <a:fillRect/>
            </a:stretch>
          </p:blipFill>
          <p:spPr>
            <a:xfrm>
              <a:off x="3471417" y="6913712"/>
              <a:ext cx="1868619" cy="1868619"/>
            </a:xfrm>
            <a:prstGeom prst="rect">
              <a:avLst/>
            </a:prstGeom>
          </p:spPr>
        </p:pic>
        <p:sp>
          <p:nvSpPr>
            <p:cNvPr id="31" name="TextBox 30"/>
            <p:cNvSpPr txBox="1"/>
            <p:nvPr/>
          </p:nvSpPr>
          <p:spPr>
            <a:xfrm>
              <a:off x="3586118" y="7365837"/>
              <a:ext cx="163921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smtClean="0">
                  <a:ln>
                    <a:noFill/>
                  </a:ln>
                  <a:solidFill>
                    <a:schemeClr val="tx2">
                      <a:lumMod val="10000"/>
                    </a:schemeClr>
                  </a:solidFill>
                  <a:effectLst/>
                  <a:uFillTx/>
                  <a:latin typeface="Helvetica Neue Medium" charset="0"/>
                  <a:ea typeface="Helvetica Neue Medium" charset="0"/>
                  <a:cs typeface="Helvetica Neue Medium" charset="0"/>
                  <a:sym typeface="Helvetica Light"/>
                </a:rPr>
                <a:t>Inner</a:t>
              </a:r>
            </a:p>
            <a:p>
              <a:pPr marL="0" marR="0" indent="0" algn="ctr" defTabSz="584200" rtl="0" fontAlgn="auto" latinLnBrk="0" hangingPunct="0">
                <a:lnSpc>
                  <a:spcPct val="100000"/>
                </a:lnSpc>
                <a:spcBef>
                  <a:spcPts val="0"/>
                </a:spcBef>
                <a:spcAft>
                  <a:spcPts val="0"/>
                </a:spcAft>
                <a:buClrTx/>
                <a:buSzTx/>
                <a:buFontTx/>
                <a:buNone/>
                <a:tabLst/>
              </a:pPr>
              <a:r>
                <a:rPr lang="en-US" sz="2800" dirty="0" smtClean="0">
                  <a:solidFill>
                    <a:schemeClr val="tx2">
                      <a:lumMod val="10000"/>
                    </a:schemeClr>
                  </a:solidFill>
                  <a:latin typeface="Helvetica Neue Medium" charset="0"/>
                  <a:ea typeface="Helvetica Neue Medium" charset="0"/>
                  <a:cs typeface="Helvetica Neue Medium" charset="0"/>
                </a:rPr>
                <a:t>Circle</a:t>
              </a:r>
              <a:endParaRPr kumimoji="0" lang="en-US" sz="2800" u="none" strike="noStrike" cap="none" spc="0" normalizeH="0" baseline="0" dirty="0">
                <a:ln>
                  <a:noFill/>
                </a:ln>
                <a:solidFill>
                  <a:schemeClr val="tx2">
                    <a:lumMod val="10000"/>
                  </a:schemeClr>
                </a:solidFill>
                <a:effectLst/>
                <a:uFillTx/>
                <a:latin typeface="Helvetica Neue Medium" charset="0"/>
                <a:ea typeface="Helvetica Neue Medium" charset="0"/>
                <a:cs typeface="Helvetica Neue Medium" charset="0"/>
                <a:sym typeface="Helvetica Light"/>
              </a:endParaRPr>
            </a:p>
          </p:txBody>
        </p:sp>
      </p:grpSp>
      <p:grpSp>
        <p:nvGrpSpPr>
          <p:cNvPr id="36" name="Group 35"/>
          <p:cNvGrpSpPr/>
          <p:nvPr/>
        </p:nvGrpSpPr>
        <p:grpSpPr>
          <a:xfrm>
            <a:off x="2795976" y="3361996"/>
            <a:ext cx="1868619" cy="1868619"/>
            <a:chOff x="2795976" y="3361996"/>
            <a:chExt cx="1868619" cy="1868619"/>
          </a:xfrm>
        </p:grpSpPr>
        <p:pic>
          <p:nvPicPr>
            <p:cNvPr id="21" name="Picture 20"/>
            <p:cNvPicPr>
              <a:picLocks noChangeAspect="1"/>
            </p:cNvPicPr>
            <p:nvPr/>
          </p:nvPicPr>
          <p:blipFill>
            <a:blip r:embed="rId2"/>
            <a:stretch>
              <a:fillRect/>
            </a:stretch>
          </p:blipFill>
          <p:spPr>
            <a:xfrm>
              <a:off x="2795976" y="3361996"/>
              <a:ext cx="1868619" cy="1868619"/>
            </a:xfrm>
            <a:prstGeom prst="rect">
              <a:avLst/>
            </a:prstGeom>
          </p:spPr>
        </p:pic>
        <p:sp>
          <p:nvSpPr>
            <p:cNvPr id="32" name="TextBox 31"/>
            <p:cNvSpPr txBox="1"/>
            <p:nvPr/>
          </p:nvSpPr>
          <p:spPr>
            <a:xfrm>
              <a:off x="2910677" y="3814121"/>
              <a:ext cx="163921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u="none" strike="noStrike" cap="none" spc="0" normalizeH="0" baseline="0" dirty="0" smtClean="0">
                  <a:ln>
                    <a:noFill/>
                  </a:ln>
                  <a:solidFill>
                    <a:schemeClr val="tx2">
                      <a:lumMod val="10000"/>
                    </a:schemeClr>
                  </a:solidFill>
                  <a:effectLst/>
                  <a:uFillTx/>
                  <a:latin typeface="Helvetica Neue Medium" charset="0"/>
                  <a:ea typeface="Helvetica Neue Medium" charset="0"/>
                  <a:cs typeface="Helvetica Neue Medium" charset="0"/>
                  <a:sym typeface="Helvetica Light"/>
                </a:rPr>
                <a:t>Outer</a:t>
              </a:r>
            </a:p>
            <a:p>
              <a:pPr marL="0" marR="0" indent="0" algn="ctr" defTabSz="584200" rtl="0" fontAlgn="auto" latinLnBrk="0" hangingPunct="0">
                <a:lnSpc>
                  <a:spcPct val="100000"/>
                </a:lnSpc>
                <a:spcBef>
                  <a:spcPts val="0"/>
                </a:spcBef>
                <a:spcAft>
                  <a:spcPts val="0"/>
                </a:spcAft>
                <a:buClrTx/>
                <a:buSzTx/>
                <a:buFontTx/>
                <a:buNone/>
                <a:tabLst/>
              </a:pPr>
              <a:r>
                <a:rPr lang="en-US" sz="2800" dirty="0" smtClean="0">
                  <a:solidFill>
                    <a:schemeClr val="tx2">
                      <a:lumMod val="10000"/>
                    </a:schemeClr>
                  </a:solidFill>
                  <a:latin typeface="Helvetica Neue Medium" charset="0"/>
                  <a:ea typeface="Helvetica Neue Medium" charset="0"/>
                  <a:cs typeface="Helvetica Neue Medium" charset="0"/>
                </a:rPr>
                <a:t>Circle</a:t>
              </a:r>
              <a:endParaRPr kumimoji="0" lang="en-US" sz="2800" u="none" strike="noStrike" cap="none" spc="0" normalizeH="0" baseline="0" dirty="0">
                <a:ln>
                  <a:noFill/>
                </a:ln>
                <a:solidFill>
                  <a:schemeClr val="tx2">
                    <a:lumMod val="10000"/>
                  </a:schemeClr>
                </a:solidFill>
                <a:effectLst/>
                <a:uFillTx/>
                <a:latin typeface="Helvetica Neue Medium" charset="0"/>
                <a:ea typeface="Helvetica Neue Medium" charset="0"/>
                <a:cs typeface="Helvetica Neue Medium" charset="0"/>
                <a:sym typeface="Helvetica Light"/>
              </a:endParaRPr>
            </a:p>
          </p:txBody>
        </p:sp>
      </p:grpSp>
    </p:spTree>
    <p:extLst>
      <p:ext uri="{BB962C8B-B14F-4D97-AF65-F5344CB8AC3E}">
        <p14:creationId xmlns:p14="http://schemas.microsoft.com/office/powerpoint/2010/main" val="1966085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lvl1pPr>
              <a:defRPr>
                <a:latin typeface="Helvetica Neue Thin"/>
                <a:ea typeface="Helvetica Neue Thin"/>
                <a:cs typeface="Helvetica Neue Thin"/>
                <a:sym typeface="Helvetica Neue Thin"/>
              </a:defRPr>
            </a:lvl1pPr>
          </a:lstStyle>
          <a:p>
            <a:r>
              <a:rPr dirty="0">
                <a:latin typeface="Helvetica Neue Light" charset="0"/>
                <a:ea typeface="Helvetica Neue Light" charset="0"/>
                <a:cs typeface="Helvetica Neue Light" charset="0"/>
              </a:rPr>
              <a:t>Communicating for Impact</a:t>
            </a:r>
          </a:p>
        </p:txBody>
      </p:sp>
      <p:sp>
        <p:nvSpPr>
          <p:cNvPr id="120" name="Shape 120"/>
          <p:cNvSpPr>
            <a:spLocks noGrp="1"/>
          </p:cNvSpPr>
          <p:nvPr>
            <p:ph type="subTitle" sz="quarter" idx="1"/>
          </p:nvPr>
        </p:nvSpPr>
        <p:spPr>
          <a:xfrm>
            <a:off x="9761537" y="8096175"/>
            <a:ext cx="2374901" cy="685950"/>
          </a:xfrm>
          <a:prstGeom prst="rect">
            <a:avLst/>
          </a:prstGeom>
        </p:spPr>
        <p:txBody>
          <a:bodyPr/>
          <a:lstStyle>
            <a:lvl1pPr algn="r">
              <a:defRPr>
                <a:latin typeface="Helvetica Neue Thin"/>
                <a:ea typeface="Helvetica Neue Thin"/>
                <a:cs typeface="Helvetica Neue Thin"/>
                <a:sym typeface="Helvetica Neue Thin"/>
              </a:defRPr>
            </a:lvl1pPr>
          </a:lstStyle>
          <a:p>
            <a:r>
              <a:rPr dirty="0">
                <a:latin typeface="Helvetica Neue Light" charset="0"/>
                <a:ea typeface="Helvetica Neue Light" charset="0"/>
                <a:cs typeface="Helvetica Neue Light" charset="0"/>
              </a:rPr>
              <a:t>Tad Segal</a:t>
            </a:r>
          </a:p>
        </p:txBody>
      </p:sp>
      <p:pic>
        <p:nvPicPr>
          <p:cNvPr id="121" name="OS_logo_web.png"/>
          <p:cNvPicPr>
            <a:picLocks noChangeAspect="1"/>
          </p:cNvPicPr>
          <p:nvPr/>
        </p:nvPicPr>
        <p:blipFill>
          <a:blip r:embed="rId2">
            <a:extLst/>
          </a:blip>
          <a:stretch>
            <a:fillRect/>
          </a:stretch>
        </p:blipFill>
        <p:spPr>
          <a:xfrm>
            <a:off x="476250" y="7711622"/>
            <a:ext cx="3132413" cy="1455056"/>
          </a:xfrm>
          <a:prstGeom prst="rect">
            <a:avLst/>
          </a:prstGeom>
          <a:ln w="12700">
            <a:miter lim="400000"/>
          </a:ln>
        </p:spPr>
      </p:pic>
      <p:sp>
        <p:nvSpPr>
          <p:cNvPr id="2" name="TextBox 1"/>
          <p:cNvSpPr txBox="1"/>
          <p:nvPr/>
        </p:nvSpPr>
        <p:spPr>
          <a:xfrm>
            <a:off x="3492707" y="5588106"/>
            <a:ext cx="7420131"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Tad Segal:</a:t>
            </a:r>
          </a:p>
          <a:p>
            <a:pPr marL="0" marR="0" indent="0" algn="ctr" defTabSz="584200" rtl="0" fontAlgn="auto" latinLnBrk="0" hangingPunct="0">
              <a:lnSpc>
                <a:spcPct val="100000"/>
              </a:lnSpc>
              <a:spcBef>
                <a:spcPts val="0"/>
              </a:spcBef>
              <a:spcAft>
                <a:spcPts val="0"/>
              </a:spcAft>
              <a:buClrTx/>
              <a:buSzTx/>
              <a:buFontTx/>
              <a:buNone/>
              <a:tabLst/>
            </a:pPr>
            <a:r>
              <a:rPr lang="en-US" dirty="0" smtClean="0"/>
              <a:t>tsegal@outreachstrategies.com</a:t>
            </a:r>
          </a:p>
          <a:p>
            <a:pPr marL="0" marR="0" indent="0" algn="ctr" defTabSz="584200" rtl="0" fontAlgn="auto" latinLnBrk="0" hangingPunct="0">
              <a:lnSpc>
                <a:spcPct val="100000"/>
              </a:lnSpc>
              <a:spcBef>
                <a:spcPts val="0"/>
              </a:spcBef>
              <a:spcAft>
                <a:spcPts val="0"/>
              </a:spcAft>
              <a:buClrTx/>
              <a:buSzTx/>
              <a:buFontTx/>
              <a:buNone/>
              <a:tabLst/>
            </a:pPr>
            <a:r>
              <a:rPr lang="en-US" dirty="0" smtClean="0"/>
              <a:t>@</a:t>
            </a:r>
            <a:r>
              <a:rPr lang="en-US" dirty="0" err="1" smtClean="0"/>
              <a:t>TadSegalOS</a:t>
            </a:r>
            <a:endParaRPr lang="en-US" dirty="0" smtClean="0"/>
          </a:p>
        </p:txBody>
      </p:sp>
    </p:spTree>
    <p:extLst>
      <p:ext uri="{BB962C8B-B14F-4D97-AF65-F5344CB8AC3E}">
        <p14:creationId xmlns:p14="http://schemas.microsoft.com/office/powerpoint/2010/main" val="1362079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9"/>
          <p:cNvSpPr txBox="1">
            <a:spLocks/>
          </p:cNvSpPr>
          <p:nvPr/>
        </p:nvSpPr>
        <p:spPr>
          <a:xfrm>
            <a:off x="952496" y="1794368"/>
            <a:ext cx="11099800" cy="1093211"/>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z="6000" dirty="0" smtClean="0">
                <a:latin typeface="Helvetica Neue Light" charset="0"/>
                <a:ea typeface="Helvetica Neue Light" charset="0"/>
                <a:cs typeface="Helvetica Neue Light" charset="0"/>
              </a:rPr>
              <a:t>A little about us:</a:t>
            </a:r>
            <a:endParaRPr lang="en-US" sz="6000" dirty="0">
              <a:latin typeface="Helvetica Neue Light" charset="0"/>
              <a:ea typeface="Helvetica Neue Light" charset="0"/>
              <a:cs typeface="Helvetica Neue Light" charset="0"/>
            </a:endParaRPr>
          </a:p>
        </p:txBody>
      </p:sp>
      <p:sp>
        <p:nvSpPr>
          <p:cNvPr id="9" name="TextBox 8"/>
          <p:cNvSpPr txBox="1"/>
          <p:nvPr/>
        </p:nvSpPr>
        <p:spPr>
          <a:xfrm>
            <a:off x="240631" y="3664548"/>
            <a:ext cx="6885503"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smtClean="0"/>
              <a:t>DC-based communications &amp; public </a:t>
            </a:r>
            <a:r>
              <a:rPr lang="en-US" dirty="0"/>
              <a:t>a</a:t>
            </a:r>
            <a:r>
              <a:rPr lang="en-US" dirty="0" smtClean="0"/>
              <a:t>ffairs firm</a:t>
            </a:r>
          </a:p>
          <a:p>
            <a:pPr algn="l"/>
            <a:endParaRPr lang="en-US" dirty="0"/>
          </a:p>
          <a:p>
            <a:pPr algn="l"/>
            <a:r>
              <a:rPr lang="en-US" dirty="0"/>
              <a:t>Mission </a:t>
            </a:r>
            <a:r>
              <a:rPr lang="en-US" dirty="0" smtClean="0"/>
              <a:t>driven</a:t>
            </a:r>
          </a:p>
          <a:p>
            <a:pPr algn="l"/>
            <a:endParaRPr lang="en-US" dirty="0"/>
          </a:p>
          <a:p>
            <a:pPr algn="l"/>
            <a:r>
              <a:rPr lang="en-US" dirty="0"/>
              <a:t>S</a:t>
            </a:r>
            <a:r>
              <a:rPr lang="en-US" dirty="0" smtClean="0"/>
              <a:t>ustainability focused</a:t>
            </a:r>
          </a:p>
          <a:p>
            <a:pPr algn="l"/>
            <a:endParaRPr lang="en-US" dirty="0"/>
          </a:p>
          <a:p>
            <a:pPr algn="l"/>
            <a:r>
              <a:rPr lang="en-US" dirty="0" smtClean="0"/>
              <a:t>Policy oriented</a:t>
            </a:r>
            <a:endParaRPr lang="en-US" dirty="0"/>
          </a:p>
          <a:p>
            <a:pPr algn="l"/>
            <a:endParaRPr lang="en-US" dirty="0" smtClean="0"/>
          </a:p>
          <a:p>
            <a:pPr algn="l"/>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148" y="310473"/>
            <a:ext cx="3194496" cy="1483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441" y="4621276"/>
            <a:ext cx="7618359" cy="4474598"/>
          </a:xfrm>
          <a:prstGeom prst="rect">
            <a:avLst/>
          </a:prstGeom>
        </p:spPr>
      </p:pic>
    </p:spTree>
    <p:extLst>
      <p:ext uri="{BB962C8B-B14F-4D97-AF65-F5344CB8AC3E}">
        <p14:creationId xmlns:p14="http://schemas.microsoft.com/office/powerpoint/2010/main" val="4042316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Tree>
    <p:extLst>
      <p:ext uri="{BB962C8B-B14F-4D97-AF65-F5344CB8AC3E}">
        <p14:creationId xmlns:p14="http://schemas.microsoft.com/office/powerpoint/2010/main" val="2621333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876925" y="806373"/>
            <a:ext cx="8357937"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Close your eyes</a:t>
            </a:r>
          </a:p>
          <a:p>
            <a:r>
              <a:rPr lang="en-US" dirty="0"/>
              <a:t>Picture a place where you feel at ease</a:t>
            </a:r>
          </a:p>
          <a:p>
            <a:r>
              <a:rPr lang="en-US" dirty="0"/>
              <a:t>Listen to the sounds in the place</a:t>
            </a:r>
          </a:p>
          <a:p>
            <a:r>
              <a:rPr lang="en-US" dirty="0"/>
              <a:t>Breath it in</a:t>
            </a:r>
          </a:p>
          <a:p>
            <a:r>
              <a:rPr lang="en-US" dirty="0"/>
              <a:t>Now...keep your eyes closed </a:t>
            </a:r>
            <a:endParaRPr lang="en-US" dirty="0" smtClean="0"/>
          </a:p>
          <a:p>
            <a:endParaRPr lang="en-US" dirty="0"/>
          </a:p>
          <a:p>
            <a:r>
              <a:rPr lang="en-US" dirty="0" smtClean="0"/>
              <a:t>And if you </a:t>
            </a:r>
            <a:r>
              <a:rPr lang="en-US" dirty="0"/>
              <a:t>are outdoor...raise your hands. </a:t>
            </a:r>
          </a:p>
          <a:p>
            <a:r>
              <a:rPr lang="en-US" dirty="0"/>
              <a:t>Now open your eyes</a:t>
            </a:r>
          </a:p>
        </p:txBody>
      </p:sp>
      <p:sp>
        <p:nvSpPr>
          <p:cNvPr id="3" name="TextBox 2"/>
          <p:cNvSpPr txBox="1"/>
          <p:nvPr/>
        </p:nvSpPr>
        <p:spPr>
          <a:xfrm>
            <a:off x="561472" y="6142355"/>
            <a:ext cx="10988841"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I know this is a room full of people</a:t>
            </a:r>
            <a:r>
              <a:rPr kumimoji="0" lang="en-US" sz="3800" b="0" i="0" u="none" strike="noStrike" cap="none" spc="0" normalizeH="0" dirty="0" smtClean="0">
                <a:ln>
                  <a:noFill/>
                </a:ln>
                <a:solidFill>
                  <a:srgbClr val="FFFFFF"/>
                </a:solidFill>
                <a:effectLst/>
                <a:uFillTx/>
                <a:latin typeface="+mn-lt"/>
                <a:ea typeface="+mn-ea"/>
                <a:cs typeface="+mn-cs"/>
                <a:sym typeface="Helvetica Light"/>
              </a:rPr>
              <a:t> who love the outdoors, but the good news is that this reaction is nearly universal. In fact, it has a name – </a:t>
            </a:r>
            <a:r>
              <a:rPr kumimoji="0" lang="en-US" sz="3800" b="0" i="0" u="none" strike="noStrike" cap="none" spc="0" normalizeH="0" dirty="0" err="1" smtClean="0">
                <a:ln>
                  <a:noFill/>
                </a:ln>
                <a:solidFill>
                  <a:srgbClr val="FFFFFF"/>
                </a:solidFill>
                <a:effectLst/>
                <a:uFillTx/>
                <a:latin typeface="+mn-lt"/>
                <a:ea typeface="+mn-ea"/>
                <a:cs typeface="+mn-cs"/>
                <a:sym typeface="Helvetica Light"/>
              </a:rPr>
              <a:t>Biophilia</a:t>
            </a:r>
            <a:r>
              <a:rPr kumimoji="0" lang="en-US" sz="3800" b="0" i="0" u="none" strike="noStrike" cap="none" spc="0" normalizeH="0" dirty="0" smtClean="0">
                <a:ln>
                  <a:noFill/>
                </a:ln>
                <a:solidFill>
                  <a:srgbClr val="FFFFFF"/>
                </a:solidFill>
                <a:effectLst/>
                <a:uFillTx/>
                <a:latin typeface="+mn-lt"/>
                <a:ea typeface="+mn-ea"/>
                <a:cs typeface="+mn-cs"/>
                <a:sym typeface="Helvetica Light"/>
              </a:rPr>
              <a:t>, the idea that humans have an innate love of nature</a:t>
            </a:r>
            <a:r>
              <a:rPr lang="en-US" dirty="0" smtClean="0"/>
              <a:t>. I want you to hold onto that thought as we move ahead</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43475799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defTabSz="531622">
              <a:defRPr sz="7280"/>
            </a:lvl1pPr>
          </a:lstStyle>
          <a:p>
            <a:r>
              <a:rPr dirty="0" smtClean="0">
                <a:latin typeface="Helvetica Neue Light" charset="0"/>
                <a:ea typeface="Helvetica Neue Light" charset="0"/>
                <a:cs typeface="Helvetica Neue Light" charset="0"/>
              </a:rPr>
              <a:t>Wh</a:t>
            </a:r>
            <a:r>
              <a:rPr lang="en-US" dirty="0" smtClean="0">
                <a:latin typeface="Helvetica Neue Light" charset="0"/>
                <a:ea typeface="Helvetica Neue Light" charset="0"/>
                <a:cs typeface="Helvetica Neue Light" charset="0"/>
              </a:rPr>
              <a:t>at we’ll cover:</a:t>
            </a:r>
            <a:endParaRPr dirty="0">
              <a:latin typeface="Helvetica Neue Light" charset="0"/>
              <a:ea typeface="Helvetica Neue Light" charset="0"/>
              <a:cs typeface="Helvetica Neue Light" charset="0"/>
            </a:endParaRPr>
          </a:p>
        </p:txBody>
      </p:sp>
      <p:sp>
        <p:nvSpPr>
          <p:cNvPr id="124" name="Shape 124"/>
          <p:cNvSpPr/>
          <p:nvPr/>
        </p:nvSpPr>
        <p:spPr>
          <a:xfrm>
            <a:off x="3447081" y="3199616"/>
            <a:ext cx="6110647"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latin typeface="Helvetica Neue Light" charset="0"/>
                <a:ea typeface="Helvetica Neue Light" charset="0"/>
                <a:cs typeface="Helvetica Neue Light" charset="0"/>
              </a:rPr>
              <a:t>Communications Landscape</a:t>
            </a:r>
            <a:endParaRPr dirty="0">
              <a:latin typeface="Helvetica Neue Light" charset="0"/>
              <a:ea typeface="Helvetica Neue Light" charset="0"/>
              <a:cs typeface="Helvetica Neue Light" charset="0"/>
            </a:endParaRPr>
          </a:p>
        </p:txBody>
      </p:sp>
      <p:sp>
        <p:nvSpPr>
          <p:cNvPr id="125" name="Shape 125"/>
          <p:cNvSpPr/>
          <p:nvPr/>
        </p:nvSpPr>
        <p:spPr>
          <a:xfrm>
            <a:off x="3447081" y="4559300"/>
            <a:ext cx="2159244"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latin typeface="Helvetica Neue Light" charset="0"/>
                <a:ea typeface="Helvetica Neue Light" charset="0"/>
                <a:cs typeface="Helvetica Neue Light" charset="0"/>
              </a:rPr>
              <a:t>Heuristics</a:t>
            </a:r>
            <a:endParaRPr dirty="0">
              <a:latin typeface="Helvetica Neue Light" charset="0"/>
              <a:ea typeface="Helvetica Neue Light" charset="0"/>
              <a:cs typeface="Helvetica Neue Light" charset="0"/>
            </a:endParaRPr>
          </a:p>
        </p:txBody>
      </p:sp>
      <p:sp>
        <p:nvSpPr>
          <p:cNvPr id="126" name="Shape 126"/>
          <p:cNvSpPr/>
          <p:nvPr/>
        </p:nvSpPr>
        <p:spPr>
          <a:xfrm>
            <a:off x="3447081" y="5918984"/>
            <a:ext cx="5113580"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latin typeface="Helvetica Neue Light" charset="0"/>
                <a:ea typeface="Helvetica Neue Light" charset="0"/>
                <a:cs typeface="Helvetica Neue Light" charset="0"/>
              </a:rPr>
              <a:t>Audience Segmentation</a:t>
            </a:r>
            <a:endParaRPr dirty="0">
              <a:latin typeface="Helvetica Neue Light" charset="0"/>
              <a:ea typeface="Helvetica Neue Light" charset="0"/>
              <a:cs typeface="Helvetica Neue Light" charset="0"/>
            </a:endParaRPr>
          </a:p>
        </p:txBody>
      </p:sp>
      <p:sp>
        <p:nvSpPr>
          <p:cNvPr id="7" name="Shape 126"/>
          <p:cNvSpPr/>
          <p:nvPr/>
        </p:nvSpPr>
        <p:spPr>
          <a:xfrm>
            <a:off x="3447081" y="7278668"/>
            <a:ext cx="4026743"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dirty="0" smtClean="0">
                <a:latin typeface="Helvetica Neue Light" charset="0"/>
                <a:ea typeface="Helvetica Neue Light" charset="0"/>
                <a:cs typeface="Helvetica Neue Light" charset="0"/>
              </a:rPr>
              <a:t>Motivational Model</a:t>
            </a:r>
            <a:endParaRPr dirty="0">
              <a:latin typeface="Helvetica Neue Light" charset="0"/>
              <a:ea typeface="Helvetica Neue Light" charset="0"/>
              <a:cs typeface="Helvetica Neue Light" charset="0"/>
            </a:endParaRPr>
          </a:p>
        </p:txBody>
      </p:sp>
      <p:sp>
        <p:nvSpPr>
          <p:cNvPr id="8" name="Shape 126"/>
          <p:cNvSpPr/>
          <p:nvPr/>
        </p:nvSpPr>
        <p:spPr>
          <a:xfrm>
            <a:off x="3447081" y="8638352"/>
            <a:ext cx="2540760"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lang="en-US" smtClean="0">
                <a:latin typeface="Helvetica Neue Light" charset="0"/>
                <a:ea typeface="Helvetica Neue Light" charset="0"/>
                <a:cs typeface="Helvetica Neue Light" charset="0"/>
              </a:rPr>
              <a:t>Case Study</a:t>
            </a:r>
            <a:endParaRPr dirty="0">
              <a:latin typeface="Helvetica Neue Light" charset="0"/>
              <a:ea typeface="Helvetica Neue Light" charset="0"/>
              <a:cs typeface="Helvetica Neue Light" charset="0"/>
            </a:endParaRPr>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defTabSz="531622">
              <a:defRPr sz="7280"/>
            </a:lvl1pPr>
          </a:lstStyle>
          <a:p>
            <a:r>
              <a:rPr dirty="0" smtClean="0">
                <a:latin typeface="Helvetica Neue Light" charset="0"/>
                <a:ea typeface="Helvetica Neue Light" charset="0"/>
                <a:cs typeface="Helvetica Neue Light" charset="0"/>
              </a:rPr>
              <a:t>Wh</a:t>
            </a:r>
            <a:r>
              <a:rPr lang="en-US" dirty="0" smtClean="0">
                <a:latin typeface="Helvetica Neue Light" charset="0"/>
                <a:ea typeface="Helvetica Neue Light" charset="0"/>
                <a:cs typeface="Helvetica Neue Light" charset="0"/>
              </a:rPr>
              <a:t>at we’ll get:</a:t>
            </a:r>
            <a:endParaRPr dirty="0">
              <a:latin typeface="Helvetica Neue Light" charset="0"/>
              <a:ea typeface="Helvetica Neue Light" charset="0"/>
              <a:cs typeface="Helvetica Neue Light" charset="0"/>
            </a:endParaRPr>
          </a:p>
        </p:txBody>
      </p:sp>
      <p:sp>
        <p:nvSpPr>
          <p:cNvPr id="124" name="Shape 124"/>
          <p:cNvSpPr/>
          <p:nvPr/>
        </p:nvSpPr>
        <p:spPr>
          <a:xfrm>
            <a:off x="3447081" y="3199616"/>
            <a:ext cx="7162217"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lang="en-US" dirty="0" smtClean="0">
                <a:latin typeface="Helvetica Neue Light" charset="0"/>
                <a:ea typeface="Helvetica Neue Light" charset="0"/>
                <a:cs typeface="Helvetica Neue Light" charset="0"/>
              </a:rPr>
              <a:t>Broader understanding of context</a:t>
            </a:r>
            <a:endParaRPr dirty="0">
              <a:latin typeface="Helvetica Neue Light" charset="0"/>
              <a:ea typeface="Helvetica Neue Light" charset="0"/>
              <a:cs typeface="Helvetica Neue Light" charset="0"/>
            </a:endParaRPr>
          </a:p>
        </p:txBody>
      </p:sp>
      <p:sp>
        <p:nvSpPr>
          <p:cNvPr id="125" name="Shape 125"/>
          <p:cNvSpPr/>
          <p:nvPr/>
        </p:nvSpPr>
        <p:spPr>
          <a:xfrm>
            <a:off x="3447081" y="5949088"/>
            <a:ext cx="4844275"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lang="en-US" dirty="0" smtClean="0">
                <a:latin typeface="Helvetica Neue Light" charset="0"/>
                <a:ea typeface="Helvetica Neue Light" charset="0"/>
                <a:cs typeface="Helvetica Neue Light" charset="0"/>
              </a:rPr>
              <a:t>Practical &amp; useful tools</a:t>
            </a:r>
            <a:endParaRPr dirty="0">
              <a:latin typeface="Helvetica Neue Light" charset="0"/>
              <a:ea typeface="Helvetica Neue Light" charset="0"/>
              <a:cs typeface="Helvetica Neue Light" charset="0"/>
            </a:endParaRPr>
          </a:p>
        </p:txBody>
      </p:sp>
      <p:sp>
        <p:nvSpPr>
          <p:cNvPr id="126" name="Shape 126"/>
          <p:cNvSpPr/>
          <p:nvPr/>
        </p:nvSpPr>
        <p:spPr>
          <a:xfrm>
            <a:off x="3447081" y="4574352"/>
            <a:ext cx="5156861"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lang="en-US" dirty="0" smtClean="0">
                <a:latin typeface="Helvetica Neue Light" charset="0"/>
                <a:ea typeface="Helvetica Neue Light" charset="0"/>
                <a:cs typeface="Helvetica Neue Light" charset="0"/>
              </a:rPr>
              <a:t>Awareness of limitations</a:t>
            </a:r>
            <a:endParaRPr dirty="0">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352983092"/>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98" y="3414594"/>
            <a:ext cx="7820196" cy="57161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341" y="3109216"/>
            <a:ext cx="4887495" cy="6021485"/>
          </a:xfrm>
          <a:prstGeom prst="rect">
            <a:avLst/>
          </a:prstGeom>
        </p:spPr>
      </p:pic>
      <p:sp>
        <p:nvSpPr>
          <p:cNvPr id="5" name="Shape 129"/>
          <p:cNvSpPr txBox="1">
            <a:spLocks/>
          </p:cNvSpPr>
          <p:nvPr/>
        </p:nvSpPr>
        <p:spPr>
          <a:xfrm>
            <a:off x="952500" y="406400"/>
            <a:ext cx="11099800" cy="2120900"/>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mtClean="0">
                <a:latin typeface="Helvetica Neue Light" charset="0"/>
                <a:ea typeface="Helvetica Neue Light" charset="0"/>
                <a:cs typeface="Helvetica Neue Light" charset="0"/>
              </a:rPr>
              <a:t>Today’s landscape</a:t>
            </a:r>
            <a:endParaRPr lang="en-US" dirty="0">
              <a:latin typeface="Helvetica Neue Light" charset="0"/>
              <a:ea typeface="Helvetica Neue Light" charset="0"/>
              <a:cs typeface="Helvetica Neue Light" charset="0"/>
            </a:endParaRPr>
          </a:p>
        </p:txBody>
      </p:sp>
      <p:sp>
        <p:nvSpPr>
          <p:cNvPr id="7" name="Text Placeholder 4"/>
          <p:cNvSpPr txBox="1">
            <a:spLocks/>
          </p:cNvSpPr>
          <p:nvPr/>
        </p:nvSpPr>
        <p:spPr>
          <a:xfrm>
            <a:off x="5223217" y="4892366"/>
            <a:ext cx="2077096" cy="633413"/>
          </a:xfrm>
          <a:prstGeom prst="rect">
            <a:avLst/>
          </a:prstGeom>
        </p:spPr>
        <p:txBody>
          <a:bodyPr>
            <a:normAutofit fontScale="92500"/>
          </a:bodyPr>
          <a:lst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hangingPunct="1">
              <a:buFontTx/>
              <a:buNone/>
            </a:pPr>
            <a:r>
              <a:rPr lang="en-US" dirty="0" smtClean="0"/>
              <a:t>Low trust</a:t>
            </a:r>
          </a:p>
        </p:txBody>
      </p:sp>
      <p:sp>
        <p:nvSpPr>
          <p:cNvPr id="8" name="TextBox 7"/>
          <p:cNvSpPr txBox="1"/>
          <p:nvPr/>
        </p:nvSpPr>
        <p:spPr>
          <a:xfrm>
            <a:off x="4370222" y="3463604"/>
            <a:ext cx="3783087"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t>High polarization</a:t>
            </a:r>
          </a:p>
        </p:txBody>
      </p:sp>
      <p:sp>
        <p:nvSpPr>
          <p:cNvPr id="9" name="TextBox 8"/>
          <p:cNvSpPr txBox="1"/>
          <p:nvPr/>
        </p:nvSpPr>
        <p:spPr>
          <a:xfrm>
            <a:off x="3921521" y="6272648"/>
            <a:ext cx="46804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Media consolidation</a:t>
            </a:r>
          </a:p>
        </p:txBody>
      </p:sp>
      <p:sp>
        <p:nvSpPr>
          <p:cNvPr id="10" name="TextBox 9"/>
          <p:cNvSpPr txBox="1"/>
          <p:nvPr/>
        </p:nvSpPr>
        <p:spPr>
          <a:xfrm>
            <a:off x="3713952" y="7706885"/>
            <a:ext cx="55768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Self reinforcing selection</a:t>
            </a:r>
          </a:p>
        </p:txBody>
      </p:sp>
    </p:spTree>
    <p:extLst>
      <p:ext uri="{BB962C8B-B14F-4D97-AF65-F5344CB8AC3E}">
        <p14:creationId xmlns:p14="http://schemas.microsoft.com/office/powerpoint/2010/main" val="1794828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500"/>
                                        <p:tgtEl>
                                          <p:spTgt spid="9"/>
                                        </p:tgtEl>
                                      </p:cBhvr>
                                    </p:animEffect>
                                    <p:set>
                                      <p:cBhvr>
                                        <p:cTn id="7" dur="1" fill="hold">
                                          <p:stCondLst>
                                            <p:cond delay="1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500"/>
                                        <p:tgtEl>
                                          <p:spTgt spid="7"/>
                                        </p:tgtEl>
                                      </p:cBhvr>
                                    </p:animEffect>
                                    <p:set>
                                      <p:cBhvr>
                                        <p:cTn id="10" dur="1" fill="hold">
                                          <p:stCondLst>
                                            <p:cond delay="1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500"/>
                                        <p:tgtEl>
                                          <p:spTgt spid="10"/>
                                        </p:tgtEl>
                                      </p:cBhvr>
                                    </p:animEffect>
                                    <p:set>
                                      <p:cBhvr>
                                        <p:cTn id="13" dur="1" fill="hold">
                                          <p:stCondLst>
                                            <p:cond delay="1499"/>
                                          </p:stCondLst>
                                        </p:cTn>
                                        <p:tgtEl>
                                          <p:spTgt spid="10"/>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4.6875E-6 5.20833E-7 L -0.19532 -0.16829 " pathEditMode="relative" rAng="0" ptsTypes="AA">
                                      <p:cBhvr>
                                        <p:cTn id="15" dur="1500" fill="hold"/>
                                        <p:tgtEl>
                                          <p:spTgt spid="8"/>
                                        </p:tgtEl>
                                        <p:attrNameLst>
                                          <p:attrName>ppt_x</p:attrName>
                                          <p:attrName>ppt_y</p:attrName>
                                        </p:attrNameLst>
                                      </p:cBhvr>
                                      <p:rCtr x="-9766" y="-8415"/>
                                    </p:animMotion>
                                  </p:childTnLst>
                                </p:cTn>
                              </p:par>
                              <p:par>
                                <p:cTn id="16" presetID="1" presetClass="entr" presetSubtype="0" fill="hold" nodeType="withEffect">
                                  <p:stCondLst>
                                    <p:cond delay="150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16" y="3034481"/>
            <a:ext cx="11118879" cy="6083590"/>
          </a:xfrm>
          <a:prstGeom prst="rect">
            <a:avLst/>
          </a:prstGeom>
        </p:spPr>
      </p:pic>
      <p:sp>
        <p:nvSpPr>
          <p:cNvPr id="5" name="Shape 129"/>
          <p:cNvSpPr txBox="1">
            <a:spLocks/>
          </p:cNvSpPr>
          <p:nvPr/>
        </p:nvSpPr>
        <p:spPr>
          <a:xfrm>
            <a:off x="952500" y="406400"/>
            <a:ext cx="11099800" cy="2120900"/>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mtClean="0">
                <a:latin typeface="Helvetica Neue Light" charset="0"/>
                <a:ea typeface="Helvetica Neue Light" charset="0"/>
                <a:cs typeface="Helvetica Neue Light" charset="0"/>
              </a:rPr>
              <a:t>Today’s landscape</a:t>
            </a:r>
            <a:endParaRPr lang="en-US" dirty="0">
              <a:latin typeface="Helvetica Neue Light" charset="0"/>
              <a:ea typeface="Helvetica Neue Light" charset="0"/>
              <a:cs typeface="Helvetica Neue Light" charset="0"/>
            </a:endParaRPr>
          </a:p>
        </p:txBody>
      </p:sp>
      <p:sp>
        <p:nvSpPr>
          <p:cNvPr id="7" name="Text Placeholder 4"/>
          <p:cNvSpPr txBox="1">
            <a:spLocks/>
          </p:cNvSpPr>
          <p:nvPr/>
        </p:nvSpPr>
        <p:spPr>
          <a:xfrm>
            <a:off x="4854249" y="5279824"/>
            <a:ext cx="2077096" cy="633413"/>
          </a:xfrm>
          <a:prstGeom prst="rect">
            <a:avLst/>
          </a:prstGeom>
        </p:spPr>
        <p:txBody>
          <a:bodyPr>
            <a:normAutofit fontScale="92500"/>
          </a:bodyPr>
          <a:lst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a:lstStyle>
          <a:p>
            <a:pPr marL="0" indent="0" hangingPunct="1">
              <a:buFontTx/>
              <a:buNone/>
            </a:pPr>
            <a:r>
              <a:rPr lang="en-US" dirty="0" smtClean="0"/>
              <a:t>Low trust</a:t>
            </a:r>
          </a:p>
        </p:txBody>
      </p:sp>
      <p:sp>
        <p:nvSpPr>
          <p:cNvPr id="8" name="TextBox 7"/>
          <p:cNvSpPr txBox="1"/>
          <p:nvPr/>
        </p:nvSpPr>
        <p:spPr>
          <a:xfrm>
            <a:off x="4001252" y="4130947"/>
            <a:ext cx="3783087"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t>High </a:t>
            </a:r>
            <a:r>
              <a:rPr lang="en-US" dirty="0" smtClean="0"/>
              <a:t>polarization</a:t>
            </a:r>
            <a:endParaRPr lang="en-US" dirty="0"/>
          </a:p>
        </p:txBody>
      </p:sp>
      <p:sp>
        <p:nvSpPr>
          <p:cNvPr id="9" name="TextBox 8"/>
          <p:cNvSpPr txBox="1"/>
          <p:nvPr/>
        </p:nvSpPr>
        <p:spPr>
          <a:xfrm>
            <a:off x="3552552" y="6369145"/>
            <a:ext cx="46804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Media consolidation</a:t>
            </a:r>
          </a:p>
        </p:txBody>
      </p:sp>
      <p:sp>
        <p:nvSpPr>
          <p:cNvPr id="10" name="TextBox 9"/>
          <p:cNvSpPr txBox="1"/>
          <p:nvPr/>
        </p:nvSpPr>
        <p:spPr>
          <a:xfrm>
            <a:off x="3104352" y="7512421"/>
            <a:ext cx="5576888"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t>Self reinforcing selection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045" y="3034481"/>
            <a:ext cx="9730422" cy="56789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92" y="3034481"/>
            <a:ext cx="12267616" cy="5699626"/>
          </a:xfrm>
          <a:prstGeom prst="rect">
            <a:avLst/>
          </a:prstGeom>
        </p:spPr>
      </p:pic>
    </p:spTree>
    <p:extLst>
      <p:ext uri="{BB962C8B-B14F-4D97-AF65-F5344CB8AC3E}">
        <p14:creationId xmlns:p14="http://schemas.microsoft.com/office/powerpoint/2010/main" val="1430448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500"/>
                                        <p:tgtEl>
                                          <p:spTgt spid="9"/>
                                        </p:tgtEl>
                                      </p:cBhvr>
                                    </p:animEffect>
                                    <p:set>
                                      <p:cBhvr>
                                        <p:cTn id="7" dur="1" fill="hold">
                                          <p:stCondLst>
                                            <p:cond delay="1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500"/>
                                        <p:tgtEl>
                                          <p:spTgt spid="8"/>
                                        </p:tgtEl>
                                      </p:cBhvr>
                                    </p:animEffect>
                                    <p:set>
                                      <p:cBhvr>
                                        <p:cTn id="10" dur="1" fill="hold">
                                          <p:stCondLst>
                                            <p:cond delay="1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500"/>
                                        <p:tgtEl>
                                          <p:spTgt spid="10"/>
                                        </p:tgtEl>
                                      </p:cBhvr>
                                    </p:animEffect>
                                    <p:set>
                                      <p:cBhvr>
                                        <p:cTn id="13" dur="1" fill="hold">
                                          <p:stCondLst>
                                            <p:cond delay="1499"/>
                                          </p:stCondLst>
                                        </p:cTn>
                                        <p:tgtEl>
                                          <p:spTgt spid="10"/>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0.00659 -0.00472 L -0.22864 -0.33529 " pathEditMode="relative" rAng="0" ptsTypes="AA">
                                      <p:cBhvr>
                                        <p:cTn id="15" dur="1500" fill="hold"/>
                                        <p:tgtEl>
                                          <p:spTgt spid="7"/>
                                        </p:tgtEl>
                                        <p:attrNameLst>
                                          <p:attrName>ppt_x</p:attrName>
                                          <p:attrName>ppt_y</p:attrName>
                                        </p:attrNameLst>
                                      </p:cBhvr>
                                      <p:rCtr x="-11108" y="-16536"/>
                                    </p:animMotion>
                                  </p:childTnLst>
                                </p:cTn>
                              </p:par>
                              <p:par>
                                <p:cTn id="16" presetID="1" presetClass="entr" presetSubtype="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2749</TotalTime>
  <Words>678</Words>
  <Application>Microsoft Macintosh PowerPoint</Application>
  <PresentationFormat>Custom</PresentationFormat>
  <Paragraphs>134</Paragraphs>
  <Slides>24</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Helvetica</vt:lpstr>
      <vt:lpstr>Helvetica Light</vt:lpstr>
      <vt:lpstr>Helvetica Neue</vt:lpstr>
      <vt:lpstr>Helvetica Neue Light</vt:lpstr>
      <vt:lpstr>Helvetica Neue Medium</vt:lpstr>
      <vt:lpstr>Helvetica Neue Thin</vt:lpstr>
      <vt:lpstr>Gradient</vt:lpstr>
      <vt:lpstr>Communicating for Impact</vt:lpstr>
      <vt:lpstr>PowerPoint Presentation</vt:lpstr>
      <vt:lpstr>PowerPoint Presentation</vt:lpstr>
      <vt:lpstr>Group Exercise</vt:lpstr>
      <vt:lpstr>PowerPoint Presentation</vt:lpstr>
      <vt:lpstr>What we’ll cover:</vt:lpstr>
      <vt:lpstr>What we’ll get:</vt:lpstr>
      <vt:lpstr>PowerPoint Presentation</vt:lpstr>
      <vt:lpstr>PowerPoint Presentation</vt:lpstr>
      <vt:lpstr>PowerPoint Presentation</vt:lpstr>
      <vt:lpstr>PowerPoint Presentation</vt:lpstr>
      <vt:lpstr>Recap</vt:lpstr>
      <vt:lpstr>Group Exercise</vt:lpstr>
      <vt:lpstr>PowerPoint Presentation</vt:lpstr>
      <vt:lpstr>PowerPoint Presentation</vt:lpstr>
      <vt:lpstr>Cognitive Heuristics</vt:lpstr>
      <vt:lpstr>Cognitive Heuristics</vt:lpstr>
      <vt:lpstr>Cognitive Heuristics</vt:lpstr>
      <vt:lpstr>Cognitive Heuristics</vt:lpstr>
      <vt:lpstr>Cognitive Heuristics </vt:lpstr>
      <vt:lpstr>Audience &amp; Motivation</vt:lpstr>
      <vt:lpstr>Audience Model: </vt:lpstr>
      <vt:lpstr>Motivation</vt:lpstr>
      <vt:lpstr>Communicating for Impact</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for Impact</dc:title>
  <cp:lastModifiedBy>Tad Segal</cp:lastModifiedBy>
  <cp:revision>83</cp:revision>
  <cp:lastPrinted>2017-12-14T15:36:45Z</cp:lastPrinted>
  <dcterms:modified xsi:type="dcterms:W3CDTF">2017-12-20T14:14:20Z</dcterms:modified>
</cp:coreProperties>
</file>